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7" roundtripDataSignature="AMtx7mj5YIw1lrjIyV9Uowl4KCg7fFeaT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Emili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customschemas.google.com/relationships/presentationmetadata" Target="metadata"/><Relationship Id="rId16" Type="http://schemas.openxmlformats.org/officeDocument/2006/relationships/slide" Target="slides/slide10.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1-12-02T15:16:40.533">
    <p:pos x="44" y="0"/>
    <p:text>replace extension pack with The Plastic Problem and remove the light green box at the bottom</p:text>
    <p:extLst>
      <p:ext uri="{C676402C-5697-4E1C-873F-D02D1690AC5C}">
        <p15:threadingInfo timeZoneBias="0"/>
      </p:ext>
      <p:ext uri="http://customooxmlschemas.google.com/">
        <go:slidesCustomData xmlns:go="http://customooxmlschemas.google.com/" commentPostId="AAAASVuXMmw"/>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GB">
                <a:solidFill>
                  <a:schemeClr val="dk1"/>
                </a:solidFill>
              </a:rPr>
              <a:t>This presentation introduces the Little Inventors challenge </a:t>
            </a:r>
            <a:r>
              <a:rPr b="1" lang="en-GB">
                <a:solidFill>
                  <a:schemeClr val="dk1"/>
                </a:solidFill>
              </a:rPr>
              <a:t>Mission: Protect our oceans</a:t>
            </a:r>
            <a:r>
              <a:rPr lang="en-GB">
                <a:solidFill>
                  <a:schemeClr val="dk1"/>
                </a:solidFill>
              </a:rPr>
              <a:t>, launched by NSERC in partnership with CCUNESCO. </a:t>
            </a:r>
            <a:r>
              <a:rPr lang="en-GB"/>
              <a:t>This presentation focuses on the issue of plastic pollution and how it affects the oceans. Use the Mighty Oceans first for a more general introduction to the topic. </a:t>
            </a:r>
            <a:endParaRPr/>
          </a:p>
          <a:p>
            <a:pPr indent="0" lvl="0" marL="0" rtl="0" algn="l">
              <a:lnSpc>
                <a:spcPct val="100000"/>
              </a:lnSpc>
              <a:spcBef>
                <a:spcPts val="0"/>
              </a:spcBef>
              <a:spcAft>
                <a:spcPts val="0"/>
              </a:spcAft>
              <a:buClr>
                <a:schemeClr val="dk1"/>
              </a:buClr>
              <a:buSzPts val="1100"/>
              <a:buFont typeface="Arial"/>
              <a:buNone/>
            </a:pPr>
            <a:r>
              <a:rPr lang="en-GB">
                <a:solidFill>
                  <a:schemeClr val="dk1"/>
                </a:solidFill>
              </a:rPr>
              <a:t>It is aimed at students all across Canada. It can be adapted by teachers to suit their students’ needs in elementary and secondary. The notes are coded </a:t>
            </a:r>
            <a:r>
              <a:rPr lang="en-GB"/>
              <a:t>with regular font for content that is more accessible and </a:t>
            </a:r>
            <a:r>
              <a:rPr b="1" lang="en-GB"/>
              <a:t>in bold for content that is more advanced.</a:t>
            </a:r>
            <a:endParaRPr b="1"/>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2" name="Google Shape;16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100"/>
              <a:buNone/>
            </a:pPr>
            <a:r>
              <a:rPr lang="en-GB">
                <a:solidFill>
                  <a:schemeClr val="dk1"/>
                </a:solidFill>
              </a:rPr>
              <a:t>On first look, plastic appears to be pretty fantastic. It’s very cheap to make and it can be used to make pretty much anything. It can be very strong or very delicate, it’s waterproof, it’s strong and durable. Look around you, in a supermarket or at home, and count how many things are made of plastic, and their different types. Before plastic, people used glass, ceramic or paper, but they could break or not be shaped very easily or leak.</a:t>
            </a:r>
            <a:endParaRPr>
              <a:solidFill>
                <a:schemeClr val="dk1"/>
              </a:solidFill>
            </a:endParaRPr>
          </a:p>
          <a:p>
            <a:pPr indent="0" lvl="0" marL="0" rtl="0" algn="l">
              <a:lnSpc>
                <a:spcPct val="115000"/>
              </a:lnSpc>
              <a:spcBef>
                <a:spcPts val="0"/>
              </a:spcBef>
              <a:spcAft>
                <a:spcPts val="0"/>
              </a:spcAft>
              <a:buSzPts val="1100"/>
              <a:buNone/>
            </a:pPr>
            <a:r>
              <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But with the advantages come one big disadvantage: plastic is pretty much indestructible!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The first plastic was invented in 1907 and pretty much every single piece of plastic ever made since then is still on the planet now...</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We produce a staggering 300 million tons of plastic a year, and in the last ten years, we have made more plastic than in the previous 100 years.</a:t>
            </a:r>
            <a:endParaRPr>
              <a:solidFill>
                <a:schemeClr val="dk1"/>
              </a:solidFill>
            </a:endParaRPr>
          </a:p>
          <a:p>
            <a:pPr indent="0" lvl="0" marL="0" rtl="0" algn="l">
              <a:lnSpc>
                <a:spcPct val="115000"/>
              </a:lnSpc>
              <a:spcBef>
                <a:spcPts val="0"/>
              </a:spcBef>
              <a:spcAft>
                <a:spcPts val="0"/>
              </a:spcAft>
              <a:buSzPts val="1100"/>
              <a:buNone/>
            </a:pPr>
            <a:r>
              <a:rPr lang="en-GB">
                <a:solidFill>
                  <a:schemeClr val="dk1"/>
                </a:solidFill>
              </a:rPr>
              <a:t>In one year alone, each person on the planet will use 136 kilos of single use plastic, and half of it is plastic that only gets used once (like plastic bags, containers, wrappers, disposable cups and cutlery) - in fact, most plastic is only used on average for 12 minutes in total!!!</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Plastic means something that can change its shape. </a:t>
            </a:r>
            <a:endParaRPr/>
          </a:p>
          <a:p>
            <a:pPr indent="0" lvl="0" marL="0" rtl="0" algn="l">
              <a:lnSpc>
                <a:spcPct val="100000"/>
              </a:lnSpc>
              <a:spcBef>
                <a:spcPts val="0"/>
              </a:spcBef>
              <a:spcAft>
                <a:spcPts val="0"/>
              </a:spcAft>
              <a:buSzPts val="1100"/>
              <a:buNone/>
            </a:pPr>
            <a:r>
              <a:rPr lang="en-GB"/>
              <a:t>Most plastics we use everyday are made from</a:t>
            </a:r>
            <a:r>
              <a:rPr lang="en-GB">
                <a:highlight>
                  <a:srgbClr val="FFFFFF"/>
                </a:highlight>
              </a:rPr>
              <a:t> natural fossil fuels such as gas or petroleum, which were formed millions of years ago. Once all of these natural resources on our planet are used up, we can’t make any more. That’s why it’s known as a non renewable source. </a:t>
            </a:r>
            <a:r>
              <a:rPr lang="en-GB">
                <a:solidFill>
                  <a:srgbClr val="222222"/>
                </a:solidFill>
                <a:highlight>
                  <a:srgbClr val="FFFFFF"/>
                </a:highlight>
              </a:rPr>
              <a:t>The process of making plastic is quite complicated!</a:t>
            </a:r>
            <a:endParaRPr>
              <a:solidFill>
                <a:srgbClr val="222222"/>
              </a:solidFill>
              <a:highlight>
                <a:srgbClr val="FFFFFF"/>
              </a:highlight>
            </a:endParaRPr>
          </a:p>
          <a:p>
            <a:pPr indent="0" lvl="0" marL="0" rtl="0" algn="l">
              <a:lnSpc>
                <a:spcPct val="100000"/>
              </a:lnSpc>
              <a:spcBef>
                <a:spcPts val="0"/>
              </a:spcBef>
              <a:spcAft>
                <a:spcPts val="0"/>
              </a:spcAft>
              <a:buSzPts val="1100"/>
              <a:buNone/>
            </a:pPr>
            <a:r>
              <a:t/>
            </a:r>
            <a:endParaRPr b="1">
              <a:solidFill>
                <a:srgbClr val="222222"/>
              </a:solidFill>
              <a:highlight>
                <a:srgbClr val="FFFFFF"/>
              </a:highlight>
            </a:endParaRPr>
          </a:p>
          <a:p>
            <a:pPr indent="0" lvl="0" marL="0" rtl="0" algn="l">
              <a:lnSpc>
                <a:spcPct val="100000"/>
              </a:lnSpc>
              <a:spcBef>
                <a:spcPts val="0"/>
              </a:spcBef>
              <a:spcAft>
                <a:spcPts val="0"/>
              </a:spcAft>
              <a:buSzPts val="1100"/>
              <a:buNone/>
            </a:pPr>
            <a:r>
              <a:rPr b="1" lang="en-GB">
                <a:solidFill>
                  <a:srgbClr val="222222"/>
                </a:solidFill>
                <a:highlight>
                  <a:srgbClr val="FFFFFF"/>
                </a:highlight>
              </a:rPr>
              <a:t>Plastic is made of chains of molecules formed of carbon atoms that are chemically bound by hydrogen, oxygen, sulfur, and nitrogen. They are a kind of polymer. Cotton, wool, rubber or cellulose are all types of polymers found in nature, but with plastic they are man-made. </a:t>
            </a:r>
            <a:endParaRPr b="1">
              <a:solidFill>
                <a:srgbClr val="222222"/>
              </a:solidFill>
              <a:highlight>
                <a:srgbClr val="FFFFFF"/>
              </a:highlight>
            </a:endParaRPr>
          </a:p>
          <a:p>
            <a:pPr indent="0" lvl="0" marL="0" rtl="0" algn="l">
              <a:lnSpc>
                <a:spcPct val="100000"/>
              </a:lnSpc>
              <a:spcBef>
                <a:spcPts val="0"/>
              </a:spcBef>
              <a:spcAft>
                <a:spcPts val="0"/>
              </a:spcAft>
              <a:buSzPts val="1100"/>
              <a:buNone/>
            </a:pPr>
            <a:r>
              <a:t/>
            </a:r>
            <a:endParaRPr b="1">
              <a:solidFill>
                <a:srgbClr val="222222"/>
              </a:solidFill>
              <a:highlight>
                <a:srgbClr val="FFFFFF"/>
              </a:highlight>
            </a:endParaRPr>
          </a:p>
          <a:p>
            <a:pPr indent="0" lvl="0" marL="0" rtl="0" algn="l">
              <a:lnSpc>
                <a:spcPct val="100000"/>
              </a:lnSpc>
              <a:spcBef>
                <a:spcPts val="0"/>
              </a:spcBef>
              <a:spcAft>
                <a:spcPts val="0"/>
              </a:spcAft>
              <a:buSzPts val="1100"/>
              <a:buNone/>
            </a:pPr>
            <a:r>
              <a:rPr b="1" lang="en-GB">
                <a:solidFill>
                  <a:srgbClr val="222222"/>
                </a:solidFill>
                <a:highlight>
                  <a:srgbClr val="FFFFFF"/>
                </a:highlight>
              </a:rPr>
              <a:t>There are two main types of plastic polymers, which react differently to heat. </a:t>
            </a:r>
            <a:endParaRPr b="1">
              <a:solidFill>
                <a:srgbClr val="222222"/>
              </a:solidFill>
              <a:highlight>
                <a:srgbClr val="FFFFFF"/>
              </a:highlight>
            </a:endParaRPr>
          </a:p>
          <a:p>
            <a:pPr indent="0" lvl="0" marL="0" rtl="0" algn="l">
              <a:lnSpc>
                <a:spcPct val="100000"/>
              </a:lnSpc>
              <a:spcBef>
                <a:spcPts val="0"/>
              </a:spcBef>
              <a:spcAft>
                <a:spcPts val="0"/>
              </a:spcAft>
              <a:buSzPts val="1100"/>
              <a:buNone/>
            </a:pPr>
            <a:r>
              <a:rPr b="1" lang="en-GB">
                <a:solidFill>
                  <a:srgbClr val="222222"/>
                </a:solidFill>
                <a:highlight>
                  <a:srgbClr val="FFFFFF"/>
                </a:highlight>
              </a:rPr>
              <a:t>Thermoset - </a:t>
            </a:r>
            <a:r>
              <a:rPr b="1" lang="en-GB">
                <a:solidFill>
                  <a:srgbClr val="212529"/>
                </a:solidFill>
                <a:highlight>
                  <a:srgbClr val="FFFFFF"/>
                </a:highlight>
              </a:rPr>
              <a:t>these plastics are shaped when hot but once they are cooled, they become hard and durable. Thermosets are used for car and aircraft parts, because they don’t react to temperature changes once moulded. </a:t>
            </a:r>
            <a:endParaRPr b="1">
              <a:solidFill>
                <a:srgbClr val="222222"/>
              </a:solidFill>
              <a:highlight>
                <a:srgbClr val="FFFFFF"/>
              </a:highlight>
            </a:endParaRPr>
          </a:p>
          <a:p>
            <a:pPr indent="0" lvl="0" marL="0" rtl="0" algn="l">
              <a:lnSpc>
                <a:spcPct val="100000"/>
              </a:lnSpc>
              <a:spcBef>
                <a:spcPts val="0"/>
              </a:spcBef>
              <a:spcAft>
                <a:spcPts val="0"/>
              </a:spcAft>
              <a:buSzPts val="1100"/>
              <a:buNone/>
            </a:pPr>
            <a:r>
              <a:t/>
            </a:r>
            <a:endParaRPr b="1">
              <a:solidFill>
                <a:srgbClr val="222222"/>
              </a:solidFill>
              <a:highlight>
                <a:srgbClr val="FFFFFF"/>
              </a:highlight>
            </a:endParaRPr>
          </a:p>
          <a:p>
            <a:pPr indent="0" lvl="0" marL="0" rtl="0" algn="l">
              <a:lnSpc>
                <a:spcPct val="100000"/>
              </a:lnSpc>
              <a:spcBef>
                <a:spcPts val="0"/>
              </a:spcBef>
              <a:spcAft>
                <a:spcPts val="0"/>
              </a:spcAft>
              <a:buSzPts val="1100"/>
              <a:buNone/>
            </a:pPr>
            <a:r>
              <a:rPr b="1" lang="en-GB">
                <a:solidFill>
                  <a:srgbClr val="222222"/>
                </a:solidFill>
                <a:highlight>
                  <a:srgbClr val="FFFFFF"/>
                </a:highlight>
              </a:rPr>
              <a:t>Thermoplastics - can be cooled and heated several times without changing their properties. When they melt, the turn to liquid and when they freeze, they turn to a something closer to glass.</a:t>
            </a:r>
            <a:r>
              <a:rPr b="1" lang="en-GB">
                <a:solidFill>
                  <a:srgbClr val="212529"/>
                </a:solidFill>
                <a:highlight>
                  <a:srgbClr val="FFFFFF"/>
                </a:highlight>
              </a:rPr>
              <a:t> They can easily be shaped into films, fibers and packaging, such as plastic bags or food containers. </a:t>
            </a:r>
            <a:endParaRPr b="1">
              <a:solidFill>
                <a:schemeClr val="dk1"/>
              </a:solidFill>
            </a:endParaRPr>
          </a:p>
          <a:p>
            <a:pPr indent="0" lvl="0" marL="0" rtl="0" algn="l">
              <a:lnSpc>
                <a:spcPct val="100000"/>
              </a:lnSpc>
              <a:spcBef>
                <a:spcPts val="0"/>
              </a:spcBef>
              <a:spcAft>
                <a:spcPts val="0"/>
              </a:spcAft>
              <a:buSzPts val="1100"/>
              <a:buNone/>
            </a:pPr>
            <a:r>
              <a:t/>
            </a:r>
            <a:endParaRPr b="1">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2" name="Google Shape;8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highlight>
                  <a:srgbClr val="FFFFFF"/>
                </a:highlight>
              </a:rPr>
              <a:t>The reality is that plastics have become a huge part of how we live and they are unlikely to disappear any time soon</a:t>
            </a:r>
            <a:r>
              <a:rPr lang="en-GB">
                <a:highlight>
                  <a:srgbClr val="FFFFFF"/>
                </a:highlight>
              </a:rPr>
              <a:t>.</a:t>
            </a:r>
            <a:r>
              <a:rPr lang="en-GB"/>
              <a:t> Recycling is a good idea, but in reality only a small amount gets recycled every year at present. </a:t>
            </a:r>
            <a:endParaRPr>
              <a:solidFill>
                <a:schemeClr val="dk1"/>
              </a:solidFill>
              <a:highlight>
                <a:srgbClr val="FFFFFF"/>
              </a:highlight>
            </a:endParaRPr>
          </a:p>
          <a:p>
            <a:pPr indent="0" lvl="0" marL="0" rtl="0" algn="l">
              <a:lnSpc>
                <a:spcPct val="100000"/>
              </a:lnSpc>
              <a:spcBef>
                <a:spcPts val="0"/>
              </a:spcBef>
              <a:spcAft>
                <a:spcPts val="0"/>
              </a:spcAft>
              <a:buSzPts val="1100"/>
              <a:buNone/>
            </a:pPr>
            <a:r>
              <a:t/>
            </a:r>
            <a:endParaRPr>
              <a:solidFill>
                <a:schemeClr val="dk1"/>
              </a:solidFill>
              <a:highlight>
                <a:srgbClr val="FFFFFF"/>
              </a:highlight>
            </a:endParaRPr>
          </a:p>
          <a:p>
            <a:pPr indent="0" lvl="0" marL="0" rtl="0" algn="l">
              <a:lnSpc>
                <a:spcPct val="100000"/>
              </a:lnSpc>
              <a:spcBef>
                <a:spcPts val="0"/>
              </a:spcBef>
              <a:spcAft>
                <a:spcPts val="0"/>
              </a:spcAft>
              <a:buSzPts val="1100"/>
              <a:buNone/>
            </a:pPr>
            <a:r>
              <a:rPr lang="en-GB">
                <a:solidFill>
                  <a:schemeClr val="dk1"/>
                </a:solidFill>
                <a:highlight>
                  <a:srgbClr val="FFFFFF"/>
                </a:highlight>
              </a:rPr>
              <a:t>The problem is that once the polymers have been formed, it is not possible to return them to their natural state. Because thermosets are ‘set’ when cooled, they are not easily recyclable as they can’t be melted into another shape, whereas thermoplastics can. </a:t>
            </a:r>
            <a:endParaRPr>
              <a:solidFill>
                <a:schemeClr val="dk1"/>
              </a:solidFill>
              <a:highlight>
                <a:srgbClr val="FFFFFF"/>
              </a:highlight>
            </a:endParaRPr>
          </a:p>
          <a:p>
            <a:pPr indent="0" lvl="0" marL="0" rtl="0" algn="l">
              <a:lnSpc>
                <a:spcPct val="100000"/>
              </a:lnSpc>
              <a:spcBef>
                <a:spcPts val="0"/>
              </a:spcBef>
              <a:spcAft>
                <a:spcPts val="0"/>
              </a:spcAft>
              <a:buSzPts val="1100"/>
              <a:buNone/>
            </a:pPr>
            <a:r>
              <a:t/>
            </a:r>
            <a:endParaRPr>
              <a:solidFill>
                <a:schemeClr val="dk1"/>
              </a:solidFill>
              <a:highlight>
                <a:srgbClr val="FFFFFF"/>
              </a:highlight>
            </a:endParaRPr>
          </a:p>
          <a:p>
            <a:pPr indent="0" lvl="0" marL="0" rtl="0" algn="l">
              <a:lnSpc>
                <a:spcPct val="100000"/>
              </a:lnSpc>
              <a:spcBef>
                <a:spcPts val="0"/>
              </a:spcBef>
              <a:spcAft>
                <a:spcPts val="0"/>
              </a:spcAft>
              <a:buSzPts val="1100"/>
              <a:buNone/>
            </a:pPr>
            <a:r>
              <a:rPr lang="en-GB">
                <a:solidFill>
                  <a:schemeClr val="dk1"/>
                </a:solidFill>
                <a:highlight>
                  <a:srgbClr val="FFFFFF"/>
                </a:highlight>
              </a:rPr>
              <a:t>When possible, recycling plastic is a great idea, as it takes much less energy to recycle than create plastic from scratch. And of course it doesn’t need new resources. </a:t>
            </a:r>
            <a:r>
              <a:rPr lang="en-GB">
                <a:solidFill>
                  <a:schemeClr val="dk1"/>
                </a:solidFill>
              </a:rPr>
              <a:t>14% of all trash gets recycled at present. T</a:t>
            </a:r>
            <a:r>
              <a:rPr lang="en-GB">
                <a:solidFill>
                  <a:schemeClr val="dk1"/>
                </a:solidFill>
                <a:highlight>
                  <a:srgbClr val="FFFFFF"/>
                </a:highlight>
              </a:rPr>
              <a:t>hat means that the rest of ends up in landfill, or, you guessed it, in the oceans...</a:t>
            </a:r>
            <a:endParaRPr>
              <a:solidFill>
                <a:schemeClr val="dk1"/>
              </a:solidFill>
              <a:highlight>
                <a:srgbClr val="FFFFFF"/>
              </a:highlight>
            </a:endParaRPr>
          </a:p>
          <a:p>
            <a:pPr indent="0" lvl="0" marL="0" rtl="0" algn="l">
              <a:lnSpc>
                <a:spcPct val="100000"/>
              </a:lnSpc>
              <a:spcBef>
                <a:spcPts val="0"/>
              </a:spcBef>
              <a:spcAft>
                <a:spcPts val="0"/>
              </a:spcAft>
              <a:buSzPts val="1100"/>
              <a:buNone/>
            </a:pPr>
            <a:r>
              <a:t/>
            </a:r>
            <a:endParaRPr>
              <a:solidFill>
                <a:schemeClr val="dk1"/>
              </a:solidFill>
              <a:highlight>
                <a:srgbClr val="FFFFFF"/>
              </a:highlight>
            </a:endParaRPr>
          </a:p>
          <a:p>
            <a:pPr indent="0" lvl="0" marL="0" rtl="0" algn="l">
              <a:lnSpc>
                <a:spcPct val="100000"/>
              </a:lnSpc>
              <a:spcBef>
                <a:spcPts val="0"/>
              </a:spcBef>
              <a:spcAft>
                <a:spcPts val="0"/>
              </a:spcAft>
              <a:buClr>
                <a:schemeClr val="dk1"/>
              </a:buClr>
              <a:buSzPts val="1400"/>
              <a:buFont typeface="Arial"/>
              <a:buNone/>
            </a:pPr>
            <a:r>
              <a:rPr lang="en-GB">
                <a:solidFill>
                  <a:schemeClr val="dk1"/>
                </a:solidFill>
              </a:rPr>
              <a:t>What we really need is to find a way to use a lot less man-made material and to reuse everything a lot more.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highlight>
                <a:srgbClr val="FFFFFF"/>
              </a:highlight>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rPr>
              <a:t>It’s said that 99% of everything we buy goes into the bin within six months. And with only a small amount being recycled, </a:t>
            </a:r>
            <a:r>
              <a:rPr lang="en-GB"/>
              <a:t>most of it ends in </a:t>
            </a:r>
            <a:r>
              <a:rPr lang="en-GB">
                <a:solidFill>
                  <a:schemeClr val="dk1"/>
                </a:solidFill>
              </a:rPr>
              <a:t>landfills and as litter, and washed away by rain through rivers and sewage systems, straight to our oceans.</a:t>
            </a:r>
            <a:r>
              <a:rPr b="1" lang="en-GB">
                <a:solidFill>
                  <a:srgbClr val="333333"/>
                </a:solidFill>
                <a:highlight>
                  <a:srgbClr val="FFFFFF"/>
                </a:highlight>
              </a:rPr>
              <a:t>..</a:t>
            </a:r>
            <a:endParaRPr b="1">
              <a:solidFill>
                <a:srgbClr val="333333"/>
              </a:solidFill>
              <a:highlight>
                <a:srgbClr val="FFFFFF"/>
              </a:highlight>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73% of all litter on beach are plastic (like cigarette butts, food wrappers, bottles and caps and containers)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b="1" lang="en-GB">
                <a:solidFill>
                  <a:schemeClr val="dk1"/>
                </a:solidFill>
              </a:rPr>
              <a:t>But the plastic problem is not always that visible. When plastic breaks down, it doesn’t disappear but turns into tiny pieces of plastic called microplastics. </a:t>
            </a:r>
            <a:endParaRPr b="1">
              <a:solidFill>
                <a:schemeClr val="dk1"/>
              </a:solidFill>
            </a:endParaRPr>
          </a:p>
          <a:p>
            <a:pPr indent="0" lvl="0" marL="0" rtl="0" algn="l">
              <a:lnSpc>
                <a:spcPct val="100000"/>
              </a:lnSpc>
              <a:spcBef>
                <a:spcPts val="0"/>
              </a:spcBef>
              <a:spcAft>
                <a:spcPts val="0"/>
              </a:spcAft>
              <a:buSzPts val="1100"/>
              <a:buNone/>
            </a:pPr>
            <a:r>
              <a:t/>
            </a:r>
            <a:endParaRPr b="1">
              <a:solidFill>
                <a:schemeClr val="dk1"/>
              </a:solidFill>
            </a:endParaRPr>
          </a:p>
          <a:p>
            <a:pPr indent="0" lvl="0" marL="0" rtl="0" algn="l">
              <a:lnSpc>
                <a:spcPct val="100000"/>
              </a:lnSpc>
              <a:spcBef>
                <a:spcPts val="0"/>
              </a:spcBef>
              <a:spcAft>
                <a:spcPts val="0"/>
              </a:spcAft>
              <a:buSzPts val="1100"/>
              <a:buNone/>
            </a:pPr>
            <a:r>
              <a:rPr b="1" lang="en-GB">
                <a:solidFill>
                  <a:schemeClr val="dk1"/>
                </a:solidFill>
              </a:rPr>
              <a:t>And worse, we even produce these microplastics to add to cosmetics or toothpaste! And clothes made of synthetic materials shed them when washed. All of these microplastics are too small to be filtered out of the water we use everyday and end up in the ocean. </a:t>
            </a:r>
            <a:endParaRPr b="1">
              <a:solidFill>
                <a:schemeClr val="dk1"/>
              </a:solidFill>
            </a:endParaRPr>
          </a:p>
          <a:p>
            <a:pPr indent="0" lvl="0" marL="0" rtl="0" algn="l">
              <a:lnSpc>
                <a:spcPct val="100000"/>
              </a:lnSpc>
              <a:spcBef>
                <a:spcPts val="0"/>
              </a:spcBef>
              <a:spcAft>
                <a:spcPts val="0"/>
              </a:spcAft>
              <a:buSzPts val="1100"/>
              <a:buNone/>
            </a:pPr>
            <a:r>
              <a:rPr b="1" lang="en-GB">
                <a:solidFill>
                  <a:schemeClr val="dk1"/>
                </a:solidFill>
              </a:rPr>
              <a:t>Car tires also leave microplastics on the road, which are washed off by the rain and straight to lakes, rivers and of course the oceans, and are now identified as a major source of microplastic in the environment. </a:t>
            </a:r>
            <a:endParaRPr b="1">
              <a:solidFill>
                <a:schemeClr val="dk1"/>
              </a:solidFill>
            </a:endParaRPr>
          </a:p>
          <a:p>
            <a:pPr indent="0" lvl="0" marL="0" rtl="0" algn="l">
              <a:lnSpc>
                <a:spcPct val="100000"/>
              </a:lnSpc>
              <a:spcBef>
                <a:spcPts val="0"/>
              </a:spcBef>
              <a:spcAft>
                <a:spcPts val="0"/>
              </a:spcAft>
              <a:buSzPts val="1100"/>
              <a:buNone/>
            </a:pPr>
            <a:r>
              <a:t/>
            </a:r>
            <a:endParaRPr b="1">
              <a:solidFill>
                <a:schemeClr val="dk1"/>
              </a:solidFill>
            </a:endParaRPr>
          </a:p>
          <a:p>
            <a:pPr indent="0" lvl="0" marL="0" rtl="0" algn="l">
              <a:lnSpc>
                <a:spcPct val="100000"/>
              </a:lnSpc>
              <a:spcBef>
                <a:spcPts val="0"/>
              </a:spcBef>
              <a:spcAft>
                <a:spcPts val="0"/>
              </a:spcAft>
              <a:buSzPts val="1100"/>
              <a:buNone/>
            </a:pPr>
            <a:r>
              <a:rPr b="1" lang="en-GB">
                <a:solidFill>
                  <a:schemeClr val="dk1"/>
                </a:solidFill>
                <a:highlight>
                  <a:srgbClr val="FFFFFF"/>
                </a:highlight>
              </a:rPr>
              <a:t>These microplastics get swallowed by everything from the smallest plankton to seabirds and giant blue whales. They have entered the whole natural food chain, and we are eating it too. And of course, these microplastics are harmful to all living things. </a:t>
            </a:r>
            <a:endParaRPr b="1">
              <a:solidFill>
                <a:schemeClr val="dk1"/>
              </a:solidFill>
              <a:highlight>
                <a:srgbClr val="FFFFFF"/>
              </a:highlight>
            </a:endParaRPr>
          </a:p>
          <a:p>
            <a:pPr indent="0" lvl="0" marL="0" rtl="0" algn="l">
              <a:lnSpc>
                <a:spcPct val="100000"/>
              </a:lnSpc>
              <a:spcBef>
                <a:spcPts val="0"/>
              </a:spcBef>
              <a:spcAft>
                <a:spcPts val="0"/>
              </a:spcAft>
              <a:buSzPts val="1100"/>
              <a:buNone/>
            </a:pPr>
            <a:r>
              <a:t/>
            </a:r>
            <a:endParaRPr b="1">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400"/>
              <a:buFont typeface="Arial"/>
              <a:buNone/>
            </a:pPr>
            <a:r>
              <a:rPr lang="en-GB">
                <a:solidFill>
                  <a:srgbClr val="333333"/>
                </a:solidFill>
                <a:highlight>
                  <a:schemeClr val="lt1"/>
                </a:highlight>
              </a:rPr>
              <a:t>Plastic bags are recent history, they were invented just over 50 years ago!</a:t>
            </a:r>
            <a:endParaRPr>
              <a:solidFill>
                <a:srgbClr val="333333"/>
              </a:solidFill>
              <a:highlight>
                <a:schemeClr val="lt1"/>
              </a:highlight>
            </a:endParaRPr>
          </a:p>
          <a:p>
            <a:pPr indent="0" lvl="0" marL="0" rtl="0" algn="l">
              <a:lnSpc>
                <a:spcPct val="100000"/>
              </a:lnSpc>
              <a:spcBef>
                <a:spcPts val="0"/>
              </a:spcBef>
              <a:spcAft>
                <a:spcPts val="0"/>
              </a:spcAft>
              <a:buClr>
                <a:schemeClr val="dk1"/>
              </a:buClr>
              <a:buSzPts val="1400"/>
              <a:buFont typeface="Arial"/>
              <a:buNone/>
            </a:pPr>
            <a:r>
              <a:rPr lang="en-GB">
                <a:solidFill>
                  <a:schemeClr val="dk1"/>
                </a:solidFill>
              </a:rPr>
              <a:t>But it only took a couple of decades for them to completely overtake paper and cloth bags.</a:t>
            </a:r>
            <a:endParaRPr>
              <a:solidFill>
                <a:schemeClr val="dk1"/>
              </a:solidFill>
            </a:endParaRPr>
          </a:p>
          <a:p>
            <a:pPr indent="0" lvl="0" marL="0" rtl="0" algn="l">
              <a:lnSpc>
                <a:spcPct val="100000"/>
              </a:lnSpc>
              <a:spcBef>
                <a:spcPts val="0"/>
              </a:spcBef>
              <a:spcAft>
                <a:spcPts val="0"/>
              </a:spcAft>
              <a:buSzPts val="1100"/>
              <a:buNone/>
            </a:pPr>
            <a:r>
              <a:rPr lang="en-GB">
                <a:solidFill>
                  <a:schemeClr val="dk1"/>
                </a:solidFill>
              </a:rPr>
              <a:t>In 1997, The</a:t>
            </a:r>
            <a:r>
              <a:rPr lang="en-GB">
                <a:solidFill>
                  <a:srgbClr val="1E1E1E"/>
                </a:solidFill>
                <a:highlight>
                  <a:schemeClr val="lt1"/>
                </a:highlight>
              </a:rPr>
              <a:t> Great Pacific Garbage Patch is discovered: an island of plastic in the middle of the ocean mostly made of… plastic bags and the size of Quebec!!</a:t>
            </a:r>
            <a:endParaRPr>
              <a:solidFill>
                <a:srgbClr val="1E1E1E"/>
              </a:solidFill>
              <a:highlight>
                <a:schemeClr val="lt1"/>
              </a:highlight>
            </a:endParaRPr>
          </a:p>
          <a:p>
            <a:pPr indent="0" lvl="0" marL="0" rtl="0" algn="l">
              <a:lnSpc>
                <a:spcPct val="100000"/>
              </a:lnSpc>
              <a:spcBef>
                <a:spcPts val="0"/>
              </a:spcBef>
              <a:spcAft>
                <a:spcPts val="0"/>
              </a:spcAft>
              <a:buSzPts val="1100"/>
              <a:buNone/>
            </a:pPr>
            <a:r>
              <a:rPr lang="en-GB">
                <a:solidFill>
                  <a:schemeClr val="dk1"/>
                </a:solidFill>
              </a:rPr>
              <a:t>By now, two millions new plastic bags are used every minute. </a:t>
            </a:r>
            <a:endParaRPr>
              <a:solidFill>
                <a:schemeClr val="dk1"/>
              </a:solidFill>
            </a:endParaRPr>
          </a:p>
          <a:p>
            <a:pPr indent="0" lvl="0" marL="0" rtl="0" algn="l">
              <a:lnSpc>
                <a:spcPct val="100000"/>
              </a:lnSpc>
              <a:spcBef>
                <a:spcPts val="0"/>
              </a:spcBef>
              <a:spcAft>
                <a:spcPts val="0"/>
              </a:spcAft>
              <a:buClr>
                <a:schemeClr val="dk1"/>
              </a:buClr>
              <a:buSzPts val="1400"/>
              <a:buFont typeface="Arial"/>
              <a:buNone/>
            </a:pPr>
            <a:r>
              <a:rPr lang="en-GB">
                <a:solidFill>
                  <a:schemeClr val="dk1"/>
                </a:solidFill>
              </a:rPr>
              <a:t>Since 2017, 25 countries have banned plastic bags and more continue to join the movement to beat plastic pollution by banning plastic bags...</a:t>
            </a:r>
            <a:endParaRPr>
              <a:solidFill>
                <a:srgbClr val="1E1E1E"/>
              </a:solidFill>
              <a:highlight>
                <a:schemeClr val="lt1"/>
              </a:highlight>
            </a:endParaRPr>
          </a:p>
          <a:p>
            <a:pPr indent="0" lvl="0" marL="0" rtl="0" algn="l">
              <a:lnSpc>
                <a:spcPct val="100000"/>
              </a:lnSpc>
              <a:spcBef>
                <a:spcPts val="0"/>
              </a:spcBef>
              <a:spcAft>
                <a:spcPts val="0"/>
              </a:spcAft>
              <a:buSzPts val="1100"/>
              <a:buNone/>
            </a:pPr>
            <a:r>
              <a:t/>
            </a:r>
            <a:endParaRPr>
              <a:solidFill>
                <a:srgbClr val="FF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800"/>
              <a:buFont typeface="Arial"/>
              <a:buNone/>
            </a:pPr>
            <a:r>
              <a:rPr lang="en-GB">
                <a:solidFill>
                  <a:schemeClr val="dk1"/>
                </a:solidFill>
              </a:rPr>
              <a:t>Scientists right now are hard at work finding ways to deal with the issue of plastic in our world, through inventions of new materials, or new technology to clean the oceans by:</a:t>
            </a:r>
            <a:endParaRPr>
              <a:solidFill>
                <a:schemeClr val="dk1"/>
              </a:solidFill>
            </a:endParaRPr>
          </a:p>
          <a:p>
            <a:pPr indent="0" lvl="0" marL="0" rtl="0" algn="l">
              <a:lnSpc>
                <a:spcPct val="100000"/>
              </a:lnSpc>
              <a:spcBef>
                <a:spcPts val="0"/>
              </a:spcBef>
              <a:spcAft>
                <a:spcPts val="0"/>
              </a:spcAft>
              <a:buClr>
                <a:schemeClr val="dk1"/>
              </a:buClr>
              <a:buSzPts val="1800"/>
              <a:buFont typeface="Arial"/>
              <a:buNone/>
            </a:pPr>
            <a:r>
              <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GB">
                <a:solidFill>
                  <a:schemeClr val="dk1"/>
                </a:solidFill>
              </a:rPr>
              <a:t>making plastic bags and bioplastics from food waste, like cornstarch or even lobster shells!</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GB">
                <a:solidFill>
                  <a:schemeClr val="dk1"/>
                </a:solidFill>
              </a:rPr>
              <a:t>thinking of ways to reuse plastic bottles. (There are even whole villages made of plastic bottle houses in South America)</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GB">
                <a:solidFill>
                  <a:schemeClr val="dk1"/>
                </a:solidFill>
              </a:rPr>
              <a:t>finding ways to clean up the oceans. </a:t>
            </a:r>
            <a:endParaRPr>
              <a:solidFill>
                <a:schemeClr val="dk1"/>
              </a:solidFill>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GB">
                <a:solidFill>
                  <a:schemeClr val="dk1"/>
                </a:solidFill>
              </a:rPr>
              <a:t>The </a:t>
            </a:r>
            <a:r>
              <a:rPr b="1" lang="en-GB">
                <a:solidFill>
                  <a:schemeClr val="dk1"/>
                </a:solidFill>
              </a:rPr>
              <a:t>Ocean Cleanup Project</a:t>
            </a:r>
            <a:r>
              <a:rPr lang="en-GB">
                <a:solidFill>
                  <a:schemeClr val="dk1"/>
                </a:solidFill>
              </a:rPr>
              <a:t> is a project started by young inventor </a:t>
            </a:r>
            <a:r>
              <a:rPr lang="en-GB">
                <a:solidFill>
                  <a:srgbClr val="1D2228"/>
                </a:solidFill>
                <a:highlight>
                  <a:srgbClr val="FFFFFF"/>
                </a:highlight>
              </a:rPr>
              <a:t>Boyan Slat when he was only 18. </a:t>
            </a:r>
            <a:r>
              <a:rPr lang="en-GB">
                <a:solidFill>
                  <a:schemeClr val="dk1"/>
                </a:solidFill>
              </a:rPr>
              <a:t>Giant net acts like a coastline, where plastics (even micro ones!) collect in the ocean. It was launched in June 2019 from Vancouver and was a success!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Use this activity to think about the place of plastic in your daily life, and how you could change to use less.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solidFill>
                  <a:schemeClr val="dk1"/>
                </a:solidFill>
              </a:rPr>
              <a:t>L</a:t>
            </a:r>
            <a:r>
              <a:rPr lang="en-GB">
                <a:solidFill>
                  <a:srgbClr val="1D2228"/>
                </a:solidFill>
                <a:highlight>
                  <a:srgbClr val="FFFFFF"/>
                </a:highlight>
              </a:rPr>
              <a:t>ooking back on what your students came up with from the activity sheets, u</a:t>
            </a:r>
            <a:r>
              <a:rPr lang="en-GB"/>
              <a:t>se the following tips to help your students develop their ideas further to come up with an invention!</a:t>
            </a:r>
            <a:endParaRPr b="1"/>
          </a:p>
          <a:p>
            <a:pPr indent="0" lvl="0" marL="0" rtl="0" algn="l">
              <a:lnSpc>
                <a:spcPct val="100000"/>
              </a:lnSpc>
              <a:spcBef>
                <a:spcPts val="0"/>
              </a:spcBef>
              <a:spcAft>
                <a:spcPts val="0"/>
              </a:spcAft>
              <a:buSzPts val="1100"/>
              <a:buNone/>
            </a:pPr>
            <a:r>
              <a:rPr b="1" lang="en-GB"/>
              <a:t>Follow that thought</a:t>
            </a:r>
            <a:endParaRPr b="1"/>
          </a:p>
          <a:p>
            <a:pPr indent="0" lvl="0" marL="0" rtl="0" algn="l">
              <a:lnSpc>
                <a:spcPct val="100000"/>
              </a:lnSpc>
              <a:spcBef>
                <a:spcPts val="0"/>
              </a:spcBef>
              <a:spcAft>
                <a:spcPts val="0"/>
              </a:spcAft>
              <a:buClr>
                <a:schemeClr val="dk1"/>
              </a:buClr>
              <a:buSzPts val="1200"/>
              <a:buFont typeface="Calibri"/>
              <a:buNone/>
            </a:pPr>
            <a:r>
              <a:rPr lang="en-GB"/>
              <a:t>Try to stop thinking for a minute. It’s pretty much impossible!</a:t>
            </a:r>
            <a:endParaRPr/>
          </a:p>
          <a:p>
            <a:pPr indent="0" lvl="0" marL="0" rtl="0" algn="l">
              <a:lnSpc>
                <a:spcPct val="100000"/>
              </a:lnSpc>
              <a:spcBef>
                <a:spcPts val="0"/>
              </a:spcBef>
              <a:spcAft>
                <a:spcPts val="0"/>
              </a:spcAft>
              <a:buClr>
                <a:schemeClr val="dk1"/>
              </a:buClr>
              <a:buSzPts val="1200"/>
              <a:buFont typeface="Calibri"/>
              <a:buNone/>
            </a:pPr>
            <a:r>
              <a:rPr lang="en-GB"/>
              <a:t>Our brains are constantly taking information in and working out how to record it and how it connects with other things we know. </a:t>
            </a:r>
            <a:endParaRPr/>
          </a:p>
          <a:p>
            <a:pPr indent="0" lvl="0" marL="0" rtl="0" algn="l">
              <a:lnSpc>
                <a:spcPct val="100000"/>
              </a:lnSpc>
              <a:spcBef>
                <a:spcPts val="0"/>
              </a:spcBef>
              <a:spcAft>
                <a:spcPts val="0"/>
              </a:spcAft>
              <a:buSzPts val="1100"/>
              <a:buNone/>
            </a:pPr>
            <a:r>
              <a:rPr lang="en-GB"/>
              <a:t>So trust your brain and try to catch a thought and see where it takes you!</a:t>
            </a:r>
            <a:endParaRPr/>
          </a:p>
          <a:p>
            <a:pPr indent="0" lvl="0" marL="0" rtl="0" algn="l">
              <a:lnSpc>
                <a:spcPct val="100000"/>
              </a:lnSpc>
              <a:spcBef>
                <a:spcPts val="0"/>
              </a:spcBef>
              <a:spcAft>
                <a:spcPts val="0"/>
              </a:spcAft>
              <a:buSzPts val="1100"/>
              <a:buNone/>
            </a:pPr>
            <a:r>
              <a:rPr b="1" lang="en-GB"/>
              <a:t>Who needs your help</a:t>
            </a:r>
            <a:endParaRPr b="1"/>
          </a:p>
          <a:p>
            <a:pPr indent="0" lvl="0" marL="0" rtl="0" algn="l">
              <a:lnSpc>
                <a:spcPct val="100000"/>
              </a:lnSpc>
              <a:spcBef>
                <a:spcPts val="0"/>
              </a:spcBef>
              <a:spcAft>
                <a:spcPts val="0"/>
              </a:spcAft>
              <a:buClr>
                <a:schemeClr val="dk1"/>
              </a:buClr>
              <a:buSzPts val="1400"/>
              <a:buFont typeface="Arial"/>
              <a:buNone/>
            </a:pPr>
            <a:r>
              <a:rPr lang="en-GB"/>
              <a:t>Thinking about who your invention is for is a great place to start. It could be for someone in your family or an animal you spot while you’re out and about. Imagine what they like, dislike, what they might find difficult or boring – how can you help them?</a:t>
            </a:r>
            <a:endParaRPr/>
          </a:p>
          <a:p>
            <a:pPr indent="0" lvl="0" marL="0" rtl="0" algn="l">
              <a:lnSpc>
                <a:spcPct val="100000"/>
              </a:lnSpc>
              <a:spcBef>
                <a:spcPts val="0"/>
              </a:spcBef>
              <a:spcAft>
                <a:spcPts val="0"/>
              </a:spcAft>
              <a:buSzPts val="1100"/>
              <a:buNone/>
            </a:pPr>
            <a:r>
              <a:rPr b="1" lang="en-GB"/>
              <a:t>No problem too small</a:t>
            </a:r>
            <a:endParaRPr b="1"/>
          </a:p>
          <a:p>
            <a:pPr indent="0" lvl="0" marL="0" rtl="0" algn="l">
              <a:lnSpc>
                <a:spcPct val="100000"/>
              </a:lnSpc>
              <a:spcBef>
                <a:spcPts val="0"/>
              </a:spcBef>
              <a:spcAft>
                <a:spcPts val="0"/>
              </a:spcAft>
              <a:buSzPts val="1100"/>
              <a:buNone/>
            </a:pPr>
            <a:r>
              <a:rPr lang="en-GB"/>
              <a:t>It might be how to help a snail go faster, how to water a cactus, or how to protect a ladybird from the rain – no problem is too small to capture your inventive imagination!</a:t>
            </a:r>
            <a:endParaRPr/>
          </a:p>
          <a:p>
            <a:pPr indent="0" lvl="0" marL="0" rtl="0" algn="l">
              <a:lnSpc>
                <a:spcPct val="100000"/>
              </a:lnSpc>
              <a:spcBef>
                <a:spcPts val="0"/>
              </a:spcBef>
              <a:spcAft>
                <a:spcPts val="0"/>
              </a:spcAft>
              <a:buSzPts val="1100"/>
              <a:buNone/>
            </a:pPr>
            <a:r>
              <a:rPr b="1" lang="en-GB"/>
              <a:t>No limits</a:t>
            </a:r>
            <a:endParaRPr b="1"/>
          </a:p>
          <a:p>
            <a:pPr indent="0" lvl="0" marL="0" rtl="0" algn="l">
              <a:lnSpc>
                <a:spcPct val="100000"/>
              </a:lnSpc>
              <a:spcBef>
                <a:spcPts val="0"/>
              </a:spcBef>
              <a:spcAft>
                <a:spcPts val="0"/>
              </a:spcAft>
              <a:buClr>
                <a:schemeClr val="dk1"/>
              </a:buClr>
              <a:buSzPts val="1200"/>
              <a:buFont typeface="Arial"/>
              <a:buNone/>
            </a:pPr>
            <a:r>
              <a:rPr lang="en-GB"/>
              <a:t>And of course, the opposite is also true – there is no problem too big to have a go at either! </a:t>
            </a:r>
            <a:endParaRPr/>
          </a:p>
          <a:p>
            <a:pPr indent="0" lvl="0" marL="0" rtl="0" algn="l">
              <a:lnSpc>
                <a:spcPct val="100000"/>
              </a:lnSpc>
              <a:spcBef>
                <a:spcPts val="0"/>
              </a:spcBef>
              <a:spcAft>
                <a:spcPts val="0"/>
              </a:spcAft>
              <a:buSzPts val="1100"/>
              <a:buNone/>
            </a:pPr>
            <a:r>
              <a:rPr lang="en-GB"/>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a:p>
          <a:p>
            <a:pPr indent="0" lvl="0" marL="0" rtl="0" algn="l">
              <a:lnSpc>
                <a:spcPct val="100000"/>
              </a:lnSpc>
              <a:spcBef>
                <a:spcPts val="0"/>
              </a:spcBef>
              <a:spcAft>
                <a:spcPts val="0"/>
              </a:spcAft>
              <a:buSzPts val="1100"/>
              <a:buNone/>
            </a:pPr>
            <a:r>
              <a:rPr b="1" lang="en-GB"/>
              <a:t>Break the rules</a:t>
            </a:r>
            <a:endParaRPr b="1"/>
          </a:p>
          <a:p>
            <a:pPr indent="0" lvl="0" marL="0" rtl="0" algn="l">
              <a:lnSpc>
                <a:spcPct val="100000"/>
              </a:lnSpc>
              <a:spcBef>
                <a:spcPts val="0"/>
              </a:spcBef>
              <a:spcAft>
                <a:spcPts val="0"/>
              </a:spcAft>
              <a:buClr>
                <a:schemeClr val="dk1"/>
              </a:buClr>
              <a:buSzPts val="1400"/>
              <a:buFont typeface="Arial"/>
              <a:buNone/>
            </a:pPr>
            <a:r>
              <a:rPr lang="en-GB"/>
              <a:t>New inventions happen when we try to think or do things differently – in other words, when we break the rules. So forget how things are supposed to work and make it happen your own way! </a:t>
            </a:r>
            <a:endParaRPr/>
          </a:p>
          <a:p>
            <a:pPr indent="0" lvl="0" marL="0" rtl="0" algn="l">
              <a:lnSpc>
                <a:spcPct val="100000"/>
              </a:lnSpc>
              <a:spcBef>
                <a:spcPts val="0"/>
              </a:spcBef>
              <a:spcAft>
                <a:spcPts val="0"/>
              </a:spcAft>
              <a:buClr>
                <a:schemeClr val="dk1"/>
              </a:buClr>
              <a:buSzPts val="1200"/>
              <a:buFont typeface="Arial"/>
              <a:buNone/>
            </a:pPr>
            <a:r>
              <a:t/>
            </a:r>
            <a:endParaRPr b="1">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2"/>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7" name="Shape 47"/>
        <p:cNvGrpSpPr/>
        <p:nvPr/>
      </p:nvGrpSpPr>
      <p:grpSpPr>
        <a:xfrm>
          <a:off x="0" y="0"/>
          <a:ext cx="0" cy="0"/>
          <a:chOff x="0" y="0"/>
          <a:chExt cx="0" cy="0"/>
        </a:xfrm>
      </p:grpSpPr>
      <p:sp>
        <p:nvSpPr>
          <p:cNvPr id="48" name="Google Shape;48;p2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9" name="Google Shape;49;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0" name="Shape 50"/>
        <p:cNvGrpSpPr/>
        <p:nvPr/>
      </p:nvGrpSpPr>
      <p:grpSpPr>
        <a:xfrm>
          <a:off x="0" y="0"/>
          <a:ext cx="0" cy="0"/>
          <a:chOff x="0" y="0"/>
          <a:chExt cx="0" cy="0"/>
        </a:xfrm>
      </p:grpSpPr>
      <p:sp>
        <p:nvSpPr>
          <p:cNvPr id="51" name="Google Shape;51;p2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2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53" name="Google Shape;53;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9" name="Google Shape;1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1600"/>
              </a:spcBef>
              <a:spcAft>
                <a:spcPts val="0"/>
              </a:spcAft>
              <a:buClr>
                <a:schemeClr val="dk1"/>
              </a:buClr>
              <a:buSzPts val="1400"/>
              <a:buChar char="○"/>
              <a:defRPr/>
            </a:lvl2pPr>
            <a:lvl3pPr indent="-317500" lvl="2" marL="1371600" algn="l">
              <a:lnSpc>
                <a:spcPct val="90000"/>
              </a:lnSpc>
              <a:spcBef>
                <a:spcPts val="1600"/>
              </a:spcBef>
              <a:spcAft>
                <a:spcPts val="0"/>
              </a:spcAft>
              <a:buClr>
                <a:schemeClr val="dk1"/>
              </a:buClr>
              <a:buSzPts val="1400"/>
              <a:buChar char="■"/>
              <a:defRPr/>
            </a:lvl3pPr>
            <a:lvl4pPr indent="-317500" lvl="3" marL="1828800" algn="l">
              <a:lnSpc>
                <a:spcPct val="90000"/>
              </a:lnSpc>
              <a:spcBef>
                <a:spcPts val="1600"/>
              </a:spcBef>
              <a:spcAft>
                <a:spcPts val="0"/>
              </a:spcAft>
              <a:buClr>
                <a:schemeClr val="dk1"/>
              </a:buClr>
              <a:buSzPts val="1400"/>
              <a:buChar char="●"/>
              <a:defRPr/>
            </a:lvl4pPr>
            <a:lvl5pPr indent="-317500" lvl="4" marL="2286000" algn="l">
              <a:lnSpc>
                <a:spcPct val="90000"/>
              </a:lnSpc>
              <a:spcBef>
                <a:spcPts val="1600"/>
              </a:spcBef>
              <a:spcAft>
                <a:spcPts val="0"/>
              </a:spcAft>
              <a:buClr>
                <a:schemeClr val="dk1"/>
              </a:buClr>
              <a:buSzPts val="1400"/>
              <a:buChar char="○"/>
              <a:defRPr/>
            </a:lvl5pPr>
            <a:lvl6pPr indent="-317500" lvl="5" marL="2743200" algn="l">
              <a:lnSpc>
                <a:spcPct val="90000"/>
              </a:lnSpc>
              <a:spcBef>
                <a:spcPts val="1600"/>
              </a:spcBef>
              <a:spcAft>
                <a:spcPts val="0"/>
              </a:spcAft>
              <a:buClr>
                <a:schemeClr val="dk1"/>
              </a:buClr>
              <a:buSzPts val="1400"/>
              <a:buChar char="■"/>
              <a:defRPr/>
            </a:lvl6pPr>
            <a:lvl7pPr indent="-317500" lvl="6" marL="3200400" algn="l">
              <a:lnSpc>
                <a:spcPct val="90000"/>
              </a:lnSpc>
              <a:spcBef>
                <a:spcPts val="1600"/>
              </a:spcBef>
              <a:spcAft>
                <a:spcPts val="0"/>
              </a:spcAft>
              <a:buClr>
                <a:schemeClr val="dk1"/>
              </a:buClr>
              <a:buSzPts val="1400"/>
              <a:buChar char="●"/>
              <a:defRPr/>
            </a:lvl7pPr>
            <a:lvl8pPr indent="-317500" lvl="7" marL="3657600" algn="l">
              <a:lnSpc>
                <a:spcPct val="90000"/>
              </a:lnSpc>
              <a:spcBef>
                <a:spcPts val="1600"/>
              </a:spcBef>
              <a:spcAft>
                <a:spcPts val="0"/>
              </a:spcAft>
              <a:buClr>
                <a:schemeClr val="dk1"/>
              </a:buClr>
              <a:buSzPts val="1400"/>
              <a:buChar char="○"/>
              <a:defRPr/>
            </a:lvl8pPr>
            <a:lvl9pPr indent="-317500" lvl="8" marL="4114800" algn="l">
              <a:lnSpc>
                <a:spcPct val="90000"/>
              </a:lnSpc>
              <a:spcBef>
                <a:spcPts val="1600"/>
              </a:spcBef>
              <a:spcAft>
                <a:spcPts val="1600"/>
              </a:spcAft>
              <a:buClr>
                <a:schemeClr val="dk1"/>
              </a:buClr>
              <a:buSzPts val="1400"/>
              <a:buChar char="■"/>
              <a:defRPr/>
            </a:lvl9pPr>
          </a:lstStyle>
          <a:p/>
        </p:txBody>
      </p:sp>
      <p:sp>
        <p:nvSpPr>
          <p:cNvPr id="20" name="Google Shape;2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1" name="Google Shape;2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2" name="Google Shape;2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5" name="Google Shape;25;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8" name="Google Shape;28;p1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9" name="Google Shape;29;p1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0" name="Google Shape;30;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3" name="Google Shape;33;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sp>
        <p:nvSpPr>
          <p:cNvPr id="35" name="Google Shape;35;p1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6" name="Google Shape;36;p1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7" name="Google Shape;37;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8" name="Shape 38"/>
        <p:cNvGrpSpPr/>
        <p:nvPr/>
      </p:nvGrpSpPr>
      <p:grpSpPr>
        <a:xfrm>
          <a:off x="0" y="0"/>
          <a:ext cx="0" cy="0"/>
          <a:chOff x="0" y="0"/>
          <a:chExt cx="0" cy="0"/>
        </a:xfrm>
      </p:grpSpPr>
      <p:sp>
        <p:nvSpPr>
          <p:cNvPr id="39" name="Google Shape;39;p1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0" name="Google Shape;40;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2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2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4" name="Google Shape;44;p2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5" name="Google Shape;45;p2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6" name="Google Shape;46;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13.jpg"/></Relationships>
</file>

<file path=ppt/slides/_rels/slide10.xml.rels><?xml version="1.0" encoding="UTF-8" standalone="yes"?><Relationships xmlns="http://schemas.openxmlformats.org/package/2006/relationships"><Relationship Id="rId11" Type="http://schemas.openxmlformats.org/officeDocument/2006/relationships/hyperlink" Target="https://oceanliteracy.unesco.org/" TargetMode="External"/><Relationship Id="rId10" Type="http://schemas.openxmlformats.org/officeDocument/2006/relationships/hyperlink" Target="https://www.oceandecade.org/" TargetMode="External"/><Relationship Id="rId12" Type="http://schemas.openxmlformats.org/officeDocument/2006/relationships/hyperlink" Target="https://www.canada.ca/en/fisheries-oceans/news/2018/11/government-of-canada-announces-support-for-un-decade-of-ocean-science-for-sustainable-development.html"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2.png"/><Relationship Id="rId4" Type="http://schemas.openxmlformats.org/officeDocument/2006/relationships/image" Target="../media/image45.png"/><Relationship Id="rId9" Type="http://schemas.openxmlformats.org/officeDocument/2006/relationships/image" Target="../media/image50.png"/><Relationship Id="rId5" Type="http://schemas.openxmlformats.org/officeDocument/2006/relationships/image" Target="../media/image47.png"/><Relationship Id="rId6" Type="http://schemas.openxmlformats.org/officeDocument/2006/relationships/image" Target="../media/image51.png"/><Relationship Id="rId7" Type="http://schemas.openxmlformats.org/officeDocument/2006/relationships/image" Target="../media/image41.png"/><Relationship Id="rId8" Type="http://schemas.openxmlformats.org/officeDocument/2006/relationships/image" Target="../media/image4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 Id="rId4" Type="http://schemas.openxmlformats.org/officeDocument/2006/relationships/image" Target="../media/image18.png"/><Relationship Id="rId9" Type="http://schemas.openxmlformats.org/officeDocument/2006/relationships/image" Target="../media/image12.png"/><Relationship Id="rId5" Type="http://schemas.openxmlformats.org/officeDocument/2006/relationships/image" Target="../media/image17.png"/><Relationship Id="rId6" Type="http://schemas.openxmlformats.org/officeDocument/2006/relationships/image" Target="../media/image16.jpg"/><Relationship Id="rId7" Type="http://schemas.openxmlformats.org/officeDocument/2006/relationships/image" Target="../media/image11.png"/><Relationship Id="rId8"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10.png"/><Relationship Id="rId7"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9.jpg"/><Relationship Id="rId4" Type="http://schemas.openxmlformats.org/officeDocument/2006/relationships/image" Target="../media/image2.png"/><Relationship Id="rId5" Type="http://schemas.openxmlformats.org/officeDocument/2006/relationships/image" Target="../media/image15.png"/><Relationship Id="rId6" Type="http://schemas.openxmlformats.org/officeDocument/2006/relationships/image" Target="../media/image6.png"/></Relationships>
</file>

<file path=ppt/slides/_rels/slide6.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26.png"/><Relationship Id="rId12"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3.jpg"/><Relationship Id="rId9" Type="http://schemas.openxmlformats.org/officeDocument/2006/relationships/image" Target="../media/image22.png"/><Relationship Id="rId5" Type="http://schemas.openxmlformats.org/officeDocument/2006/relationships/image" Target="../media/image21.jpg"/><Relationship Id="rId6" Type="http://schemas.openxmlformats.org/officeDocument/2006/relationships/image" Target="../media/image38.jpg"/><Relationship Id="rId7" Type="http://schemas.openxmlformats.org/officeDocument/2006/relationships/image" Target="../media/image36.jpg"/><Relationship Id="rId8" Type="http://schemas.openxmlformats.org/officeDocument/2006/relationships/image" Target="../media/image2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9.png"/><Relationship Id="rId4" Type="http://schemas.openxmlformats.org/officeDocument/2006/relationships/image" Target="../media/image37.png"/><Relationship Id="rId5" Type="http://schemas.openxmlformats.org/officeDocument/2006/relationships/image" Target="../media/image39.png"/><Relationship Id="rId6" Type="http://schemas.openxmlformats.org/officeDocument/2006/relationships/image" Target="../media/image4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5.jp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11" Type="http://schemas.openxmlformats.org/officeDocument/2006/relationships/image" Target="../media/image42.png"/><Relationship Id="rId10" Type="http://schemas.openxmlformats.org/officeDocument/2006/relationships/image" Target="../media/image49.png"/><Relationship Id="rId13" Type="http://schemas.openxmlformats.org/officeDocument/2006/relationships/image" Target="../media/image46.png"/><Relationship Id="rId12"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1.png"/><Relationship Id="rId4" Type="http://schemas.openxmlformats.org/officeDocument/2006/relationships/image" Target="../media/image33.png"/><Relationship Id="rId9" Type="http://schemas.openxmlformats.org/officeDocument/2006/relationships/image" Target="../media/image44.png"/><Relationship Id="rId5" Type="http://schemas.openxmlformats.org/officeDocument/2006/relationships/image" Target="../media/image30.png"/><Relationship Id="rId6" Type="http://schemas.openxmlformats.org/officeDocument/2006/relationships/image" Target="../media/image28.png"/><Relationship Id="rId7" Type="http://schemas.openxmlformats.org/officeDocument/2006/relationships/image" Target="../media/image32.png"/><Relationship Id="rId8"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pic>
        <p:nvPicPr>
          <p:cNvPr id="60" name="Google Shape;60;p1"/>
          <p:cNvPicPr preferRelativeResize="0"/>
          <p:nvPr/>
        </p:nvPicPr>
        <p:blipFill rotWithShape="1">
          <a:blip r:embed="rId4">
            <a:alphaModFix/>
          </a:blip>
          <a:srcRect b="0" l="0" r="0" t="0"/>
          <a:stretch/>
        </p:blipFill>
        <p:spPr>
          <a:xfrm>
            <a:off x="70450" y="0"/>
            <a:ext cx="9144000" cy="5143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pic>
        <p:nvPicPr>
          <p:cNvPr id="164" name="Google Shape;164;p10"/>
          <p:cNvPicPr preferRelativeResize="0"/>
          <p:nvPr/>
        </p:nvPicPr>
        <p:blipFill rotWithShape="1">
          <a:blip r:embed="rId3">
            <a:alphaModFix/>
          </a:blip>
          <a:srcRect b="0" l="0" r="0" t="0"/>
          <a:stretch/>
        </p:blipFill>
        <p:spPr>
          <a:xfrm>
            <a:off x="-535572" y="234724"/>
            <a:ext cx="8520600" cy="779401"/>
          </a:xfrm>
          <a:prstGeom prst="rect">
            <a:avLst/>
          </a:prstGeom>
          <a:noFill/>
          <a:ln>
            <a:noFill/>
          </a:ln>
        </p:spPr>
      </p:pic>
      <p:sp>
        <p:nvSpPr>
          <p:cNvPr id="165" name="Google Shape;165;p10"/>
          <p:cNvSpPr txBox="1"/>
          <p:nvPr/>
        </p:nvSpPr>
        <p:spPr>
          <a:xfrm>
            <a:off x="246774" y="334100"/>
            <a:ext cx="7570449" cy="58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3200"/>
              <a:buFont typeface="Arial"/>
              <a:buNone/>
            </a:pPr>
            <a:r>
              <a:rPr b="1" lang="en-GB" sz="3200">
                <a:latin typeface="Calibri"/>
                <a:ea typeface="Calibri"/>
                <a:cs typeface="Calibri"/>
                <a:sym typeface="Calibri"/>
              </a:rPr>
              <a:t>Want to know more?</a:t>
            </a:r>
            <a:endParaRPr/>
          </a:p>
          <a:p>
            <a:pPr indent="0" lvl="0" marL="0" marR="0" rtl="0" algn="l">
              <a:lnSpc>
                <a:spcPct val="100000"/>
              </a:lnSpc>
              <a:spcBef>
                <a:spcPts val="0"/>
              </a:spcBef>
              <a:spcAft>
                <a:spcPts val="0"/>
              </a:spcAft>
              <a:buClr>
                <a:srgbClr val="000000"/>
              </a:buClr>
              <a:buSzPts val="2800"/>
              <a:buFont typeface="Arial"/>
              <a:buNone/>
            </a:pPr>
            <a:r>
              <a:t/>
            </a:r>
            <a:endParaRPr b="1" sz="28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66" name="Google Shape;166;p10"/>
          <p:cNvPicPr preferRelativeResize="0"/>
          <p:nvPr/>
        </p:nvPicPr>
        <p:blipFill rotWithShape="1">
          <a:blip r:embed="rId4">
            <a:alphaModFix/>
          </a:blip>
          <a:srcRect b="43777" l="0" r="0" t="0"/>
          <a:stretch/>
        </p:blipFill>
        <p:spPr>
          <a:xfrm>
            <a:off x="0" y="3273678"/>
            <a:ext cx="9144000" cy="1874316"/>
          </a:xfrm>
          <a:prstGeom prst="rect">
            <a:avLst/>
          </a:prstGeom>
          <a:noFill/>
          <a:ln>
            <a:noFill/>
          </a:ln>
        </p:spPr>
      </p:pic>
      <p:pic>
        <p:nvPicPr>
          <p:cNvPr descr="A screenshot of a computer  Description automatically generated" id="167" name="Google Shape;167;p10"/>
          <p:cNvPicPr preferRelativeResize="0"/>
          <p:nvPr/>
        </p:nvPicPr>
        <p:blipFill rotWithShape="1">
          <a:blip r:embed="rId5">
            <a:alphaModFix/>
          </a:blip>
          <a:srcRect b="0" l="0" r="0" t="0"/>
          <a:stretch/>
        </p:blipFill>
        <p:spPr>
          <a:xfrm>
            <a:off x="246774" y="1013776"/>
            <a:ext cx="6506750" cy="3335406"/>
          </a:xfrm>
          <a:prstGeom prst="rect">
            <a:avLst/>
          </a:prstGeom>
          <a:noFill/>
          <a:ln>
            <a:noFill/>
          </a:ln>
        </p:spPr>
      </p:pic>
      <p:pic>
        <p:nvPicPr>
          <p:cNvPr descr="A picture containing black, drawing  Description automatically generated" id="168" name="Google Shape;168;p10"/>
          <p:cNvPicPr preferRelativeResize="0"/>
          <p:nvPr/>
        </p:nvPicPr>
        <p:blipFill rotWithShape="1">
          <a:blip r:embed="rId6">
            <a:alphaModFix/>
          </a:blip>
          <a:srcRect b="0" l="0" r="0" t="0"/>
          <a:stretch/>
        </p:blipFill>
        <p:spPr>
          <a:xfrm rot="535808">
            <a:off x="5380941" y="3892418"/>
            <a:ext cx="1359178" cy="589758"/>
          </a:xfrm>
          <a:prstGeom prst="rect">
            <a:avLst/>
          </a:prstGeom>
          <a:noFill/>
          <a:ln>
            <a:noFill/>
          </a:ln>
        </p:spPr>
      </p:pic>
      <p:pic>
        <p:nvPicPr>
          <p:cNvPr descr="A close up of a logo  Description automatically generated" id="169" name="Google Shape;169;p10"/>
          <p:cNvPicPr preferRelativeResize="0"/>
          <p:nvPr/>
        </p:nvPicPr>
        <p:blipFill rotWithShape="1">
          <a:blip r:embed="rId7">
            <a:alphaModFix/>
          </a:blip>
          <a:srcRect b="0" l="0" r="0" t="0"/>
          <a:stretch/>
        </p:blipFill>
        <p:spPr>
          <a:xfrm>
            <a:off x="7140533" y="820583"/>
            <a:ext cx="1713122" cy="585835"/>
          </a:xfrm>
          <a:prstGeom prst="rect">
            <a:avLst/>
          </a:prstGeom>
          <a:noFill/>
          <a:ln>
            <a:noFill/>
          </a:ln>
        </p:spPr>
      </p:pic>
      <p:pic>
        <p:nvPicPr>
          <p:cNvPr descr="A picture containing table, drawing  Description automatically generated" id="170" name="Google Shape;170;p10"/>
          <p:cNvPicPr preferRelativeResize="0"/>
          <p:nvPr/>
        </p:nvPicPr>
        <p:blipFill rotWithShape="1">
          <a:blip r:embed="rId8">
            <a:alphaModFix/>
          </a:blip>
          <a:srcRect b="0" l="0" r="0" t="0"/>
          <a:stretch/>
        </p:blipFill>
        <p:spPr>
          <a:xfrm>
            <a:off x="7784466" y="2091039"/>
            <a:ext cx="914400" cy="1771650"/>
          </a:xfrm>
          <a:prstGeom prst="rect">
            <a:avLst/>
          </a:prstGeom>
          <a:noFill/>
          <a:ln>
            <a:noFill/>
          </a:ln>
        </p:spPr>
      </p:pic>
      <p:pic>
        <p:nvPicPr>
          <p:cNvPr descr="A picture containing drawing  Description automatically generated" id="171" name="Google Shape;171;p10"/>
          <p:cNvPicPr preferRelativeResize="0"/>
          <p:nvPr/>
        </p:nvPicPr>
        <p:blipFill rotWithShape="1">
          <a:blip r:embed="rId9">
            <a:alphaModFix/>
          </a:blip>
          <a:srcRect b="0" l="0" r="0" t="0"/>
          <a:stretch/>
        </p:blipFill>
        <p:spPr>
          <a:xfrm rot="-1790645">
            <a:off x="1093352" y="4560769"/>
            <a:ext cx="993602" cy="537522"/>
          </a:xfrm>
          <a:prstGeom prst="rect">
            <a:avLst/>
          </a:prstGeom>
          <a:noFill/>
          <a:ln>
            <a:noFill/>
          </a:ln>
        </p:spPr>
      </p:pic>
      <p:sp>
        <p:nvSpPr>
          <p:cNvPr id="172" name="Google Shape;172;p10"/>
          <p:cNvSpPr txBox="1"/>
          <p:nvPr/>
        </p:nvSpPr>
        <p:spPr>
          <a:xfrm>
            <a:off x="499959" y="1208909"/>
            <a:ext cx="5962967" cy="306764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600"/>
              </a:spcBef>
              <a:spcAft>
                <a:spcPts val="0"/>
              </a:spcAft>
              <a:buClr>
                <a:srgbClr val="000000"/>
              </a:buClr>
              <a:buSzPts val="1800"/>
              <a:buFont typeface="Arial"/>
              <a:buNone/>
            </a:pPr>
            <a:r>
              <a:rPr b="0" i="0" lang="en-GB" sz="1800" u="none" cap="none" strike="noStrike">
                <a:solidFill>
                  <a:srgbClr val="000000"/>
                </a:solidFill>
                <a:latin typeface="Calibri"/>
                <a:ea typeface="Calibri"/>
                <a:cs typeface="Calibri"/>
                <a:sym typeface="Calibri"/>
              </a:rPr>
              <a:t>And some other useful links!</a:t>
            </a:r>
            <a:endParaRPr b="0" i="0" sz="1800" u="none" cap="none" strike="noStrike">
              <a:solidFill>
                <a:srgbClr val="000000"/>
              </a:solidFill>
              <a:latin typeface="Calibri"/>
              <a:ea typeface="Calibri"/>
              <a:cs typeface="Calibri"/>
              <a:sym typeface="Calibri"/>
            </a:endParaRPr>
          </a:p>
          <a:p>
            <a:pPr indent="-317500" lvl="0" marL="457200" marR="0" rtl="0" algn="l">
              <a:lnSpc>
                <a:spcPct val="100000"/>
              </a:lnSpc>
              <a:spcBef>
                <a:spcPts val="160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0"/>
              </a:rPr>
              <a:t>United Nations Decade of Ocean Science</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1"/>
              </a:rPr>
              <a:t>Ocean Literacy portal </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2"/>
              </a:rPr>
              <a:t>Fisheries and Oceans Canada </a:t>
            </a:r>
            <a:endParaRPr b="0" i="0" sz="1800" u="none" cap="none" strike="noStrike">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pic>
        <p:nvPicPr>
          <p:cNvPr id="65" name="Google Shape;65;p2"/>
          <p:cNvPicPr preferRelativeResize="0"/>
          <p:nvPr/>
        </p:nvPicPr>
        <p:blipFill rotWithShape="1">
          <a:blip r:embed="rId3">
            <a:alphaModFix/>
          </a:blip>
          <a:srcRect b="0" l="0" r="0" t="0"/>
          <a:stretch/>
        </p:blipFill>
        <p:spPr>
          <a:xfrm>
            <a:off x="-535572" y="234724"/>
            <a:ext cx="4075725" cy="779401"/>
          </a:xfrm>
          <a:prstGeom prst="rect">
            <a:avLst/>
          </a:prstGeom>
          <a:noFill/>
          <a:ln>
            <a:noFill/>
          </a:ln>
        </p:spPr>
      </p:pic>
      <p:sp>
        <p:nvSpPr>
          <p:cNvPr id="66" name="Google Shape;66;p2"/>
          <p:cNvSpPr txBox="1"/>
          <p:nvPr/>
        </p:nvSpPr>
        <p:spPr>
          <a:xfrm>
            <a:off x="246774" y="334100"/>
            <a:ext cx="3293380"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Plastic everywhere!</a:t>
            </a:r>
            <a:endParaRPr b="1" i="0" sz="2800" u="none" cap="none" strike="noStrike">
              <a:solidFill>
                <a:srgbClr val="000000"/>
              </a:solidFill>
              <a:latin typeface="Calibri"/>
              <a:ea typeface="Calibri"/>
              <a:cs typeface="Calibri"/>
              <a:sym typeface="Calibri"/>
            </a:endParaRPr>
          </a:p>
        </p:txBody>
      </p:sp>
      <p:pic>
        <p:nvPicPr>
          <p:cNvPr descr="A close up of a sign&#10;&#10;Description automatically generated" id="67" name="Google Shape;67;p2"/>
          <p:cNvPicPr preferRelativeResize="0"/>
          <p:nvPr/>
        </p:nvPicPr>
        <p:blipFill rotWithShape="1">
          <a:blip r:embed="rId4">
            <a:alphaModFix/>
          </a:blip>
          <a:srcRect b="0" l="0" r="0" t="0"/>
          <a:stretch/>
        </p:blipFill>
        <p:spPr>
          <a:xfrm>
            <a:off x="176169" y="1314218"/>
            <a:ext cx="8791662" cy="31526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pic>
        <p:nvPicPr>
          <p:cNvPr id="72" name="Google Shape;72;p3"/>
          <p:cNvPicPr preferRelativeResize="0"/>
          <p:nvPr/>
        </p:nvPicPr>
        <p:blipFill rotWithShape="1">
          <a:blip r:embed="rId3">
            <a:alphaModFix/>
          </a:blip>
          <a:srcRect b="0" l="0" r="0" t="0"/>
          <a:stretch/>
        </p:blipFill>
        <p:spPr>
          <a:xfrm>
            <a:off x="472819" y="2180213"/>
            <a:ext cx="3884103" cy="2609445"/>
          </a:xfrm>
          <a:prstGeom prst="rect">
            <a:avLst/>
          </a:prstGeom>
          <a:noFill/>
          <a:ln>
            <a:noFill/>
          </a:ln>
        </p:spPr>
      </p:pic>
      <p:pic>
        <p:nvPicPr>
          <p:cNvPr id="73" name="Google Shape;73;p3"/>
          <p:cNvPicPr preferRelativeResize="0"/>
          <p:nvPr/>
        </p:nvPicPr>
        <p:blipFill rotWithShape="1">
          <a:blip r:embed="rId4">
            <a:alphaModFix/>
          </a:blip>
          <a:srcRect b="0" l="0" r="0" t="0"/>
          <a:stretch/>
        </p:blipFill>
        <p:spPr>
          <a:xfrm>
            <a:off x="2670346" y="1160189"/>
            <a:ext cx="2317798" cy="1411561"/>
          </a:xfrm>
          <a:prstGeom prst="rect">
            <a:avLst/>
          </a:prstGeom>
          <a:noFill/>
          <a:ln>
            <a:noFill/>
          </a:ln>
        </p:spPr>
      </p:pic>
      <p:pic>
        <p:nvPicPr>
          <p:cNvPr id="74" name="Google Shape;74;p3"/>
          <p:cNvPicPr preferRelativeResize="0"/>
          <p:nvPr/>
        </p:nvPicPr>
        <p:blipFill rotWithShape="1">
          <a:blip r:embed="rId5">
            <a:alphaModFix/>
          </a:blip>
          <a:srcRect b="0" l="0" r="0" t="0"/>
          <a:stretch/>
        </p:blipFill>
        <p:spPr>
          <a:xfrm>
            <a:off x="-535572" y="234724"/>
            <a:ext cx="5107572" cy="779401"/>
          </a:xfrm>
          <a:prstGeom prst="rect">
            <a:avLst/>
          </a:prstGeom>
          <a:noFill/>
          <a:ln>
            <a:noFill/>
          </a:ln>
        </p:spPr>
      </p:pic>
      <p:sp>
        <p:nvSpPr>
          <p:cNvPr id="75" name="Google Shape;75;p3"/>
          <p:cNvSpPr txBox="1"/>
          <p:nvPr/>
        </p:nvSpPr>
        <p:spPr>
          <a:xfrm>
            <a:off x="246773" y="334100"/>
            <a:ext cx="4325227"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But what is plastic exactly?</a:t>
            </a:r>
            <a:endParaRPr b="1" i="0" sz="2800" u="none" cap="none" strike="noStrike">
              <a:solidFill>
                <a:srgbClr val="000000"/>
              </a:solidFill>
              <a:latin typeface="Calibri"/>
              <a:ea typeface="Calibri"/>
              <a:cs typeface="Calibri"/>
              <a:sym typeface="Calibri"/>
            </a:endParaRPr>
          </a:p>
        </p:txBody>
      </p:sp>
      <p:pic>
        <p:nvPicPr>
          <p:cNvPr id="76" name="Google Shape;76;p3"/>
          <p:cNvPicPr preferRelativeResize="0"/>
          <p:nvPr/>
        </p:nvPicPr>
        <p:blipFill rotWithShape="1">
          <a:blip r:embed="rId6">
            <a:alphaModFix/>
          </a:blip>
          <a:srcRect b="0" l="0" r="0" t="0"/>
          <a:stretch/>
        </p:blipFill>
        <p:spPr>
          <a:xfrm>
            <a:off x="5013125" y="2414200"/>
            <a:ext cx="2400781" cy="2505977"/>
          </a:xfrm>
          <a:prstGeom prst="rect">
            <a:avLst/>
          </a:prstGeom>
          <a:noFill/>
          <a:ln>
            <a:noFill/>
          </a:ln>
        </p:spPr>
      </p:pic>
      <p:pic>
        <p:nvPicPr>
          <p:cNvPr descr="A close up of a logo&#10;&#10;Description automatically generated" id="77" name="Google Shape;77;p3"/>
          <p:cNvPicPr preferRelativeResize="0"/>
          <p:nvPr/>
        </p:nvPicPr>
        <p:blipFill rotWithShape="1">
          <a:blip r:embed="rId7">
            <a:alphaModFix/>
          </a:blip>
          <a:srcRect b="0" l="0" r="0" t="0"/>
          <a:stretch/>
        </p:blipFill>
        <p:spPr>
          <a:xfrm>
            <a:off x="466903" y="2278052"/>
            <a:ext cx="1460500" cy="533400"/>
          </a:xfrm>
          <a:prstGeom prst="rect">
            <a:avLst/>
          </a:prstGeom>
          <a:noFill/>
          <a:ln>
            <a:noFill/>
          </a:ln>
        </p:spPr>
      </p:pic>
      <p:pic>
        <p:nvPicPr>
          <p:cNvPr descr="A close up of a logo&#10;&#10;Description automatically generated" id="78" name="Google Shape;78;p3"/>
          <p:cNvPicPr preferRelativeResize="0"/>
          <p:nvPr/>
        </p:nvPicPr>
        <p:blipFill rotWithShape="1">
          <a:blip r:embed="rId8">
            <a:alphaModFix/>
          </a:blip>
          <a:srcRect b="0" l="0" r="0" t="0"/>
          <a:stretch/>
        </p:blipFill>
        <p:spPr>
          <a:xfrm>
            <a:off x="7076231" y="2696588"/>
            <a:ext cx="1803400" cy="533400"/>
          </a:xfrm>
          <a:prstGeom prst="rect">
            <a:avLst/>
          </a:prstGeom>
          <a:noFill/>
          <a:ln>
            <a:noFill/>
          </a:ln>
        </p:spPr>
      </p:pic>
      <p:pic>
        <p:nvPicPr>
          <p:cNvPr id="79" name="Google Shape;79;p3"/>
          <p:cNvPicPr preferRelativeResize="0"/>
          <p:nvPr/>
        </p:nvPicPr>
        <p:blipFill rotWithShape="1">
          <a:blip r:embed="rId9">
            <a:alphaModFix/>
          </a:blip>
          <a:srcRect b="0" l="0" r="0" t="0"/>
          <a:stretch/>
        </p:blipFill>
        <p:spPr>
          <a:xfrm>
            <a:off x="5232125" y="1014125"/>
            <a:ext cx="3144525" cy="10481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descr="A close up of a logo&#10;&#10;Description automatically generated" id="84" name="Google Shape;84;p4"/>
          <p:cNvPicPr preferRelativeResize="0"/>
          <p:nvPr/>
        </p:nvPicPr>
        <p:blipFill rotWithShape="1">
          <a:blip r:embed="rId3">
            <a:alphaModFix/>
          </a:blip>
          <a:srcRect b="0" l="0" r="0" t="0"/>
          <a:stretch/>
        </p:blipFill>
        <p:spPr>
          <a:xfrm>
            <a:off x="5870462" y="3924563"/>
            <a:ext cx="2159000" cy="774700"/>
          </a:xfrm>
          <a:prstGeom prst="rect">
            <a:avLst/>
          </a:prstGeom>
          <a:noFill/>
          <a:ln>
            <a:noFill/>
          </a:ln>
        </p:spPr>
      </p:pic>
      <p:pic>
        <p:nvPicPr>
          <p:cNvPr id="85" name="Google Shape;85;p4"/>
          <p:cNvPicPr preferRelativeResize="0"/>
          <p:nvPr/>
        </p:nvPicPr>
        <p:blipFill rotWithShape="1">
          <a:blip r:embed="rId4">
            <a:alphaModFix/>
          </a:blip>
          <a:srcRect b="0" l="0" r="0" t="0"/>
          <a:stretch/>
        </p:blipFill>
        <p:spPr>
          <a:xfrm>
            <a:off x="713424" y="1098850"/>
            <a:ext cx="4343875" cy="4273251"/>
          </a:xfrm>
          <a:prstGeom prst="rect">
            <a:avLst/>
          </a:prstGeom>
          <a:noFill/>
          <a:ln>
            <a:noFill/>
          </a:ln>
        </p:spPr>
      </p:pic>
      <p:sp>
        <p:nvSpPr>
          <p:cNvPr id="86" name="Google Shape;86;p4"/>
          <p:cNvSpPr txBox="1"/>
          <p:nvPr/>
        </p:nvSpPr>
        <p:spPr>
          <a:xfrm>
            <a:off x="7481475" y="2123225"/>
            <a:ext cx="987000" cy="1727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7" name="Google Shape;87;p4"/>
          <p:cNvPicPr preferRelativeResize="0"/>
          <p:nvPr/>
        </p:nvPicPr>
        <p:blipFill rotWithShape="1">
          <a:blip r:embed="rId5">
            <a:alphaModFix/>
          </a:blip>
          <a:srcRect b="0" l="0" r="0" t="0"/>
          <a:stretch/>
        </p:blipFill>
        <p:spPr>
          <a:xfrm>
            <a:off x="5921124" y="1387174"/>
            <a:ext cx="2040900" cy="2545778"/>
          </a:xfrm>
          <a:prstGeom prst="rect">
            <a:avLst/>
          </a:prstGeom>
          <a:noFill/>
          <a:ln>
            <a:noFill/>
          </a:ln>
        </p:spPr>
      </p:pic>
      <p:pic>
        <p:nvPicPr>
          <p:cNvPr id="88" name="Google Shape;88;p4"/>
          <p:cNvPicPr preferRelativeResize="0"/>
          <p:nvPr/>
        </p:nvPicPr>
        <p:blipFill rotWithShape="1">
          <a:blip r:embed="rId6">
            <a:alphaModFix/>
          </a:blip>
          <a:srcRect b="0" l="0" r="0" t="0"/>
          <a:stretch/>
        </p:blipFill>
        <p:spPr>
          <a:xfrm>
            <a:off x="-535572" y="234724"/>
            <a:ext cx="5107572" cy="779401"/>
          </a:xfrm>
          <a:prstGeom prst="rect">
            <a:avLst/>
          </a:prstGeom>
          <a:noFill/>
          <a:ln>
            <a:noFill/>
          </a:ln>
        </p:spPr>
      </p:pic>
      <p:sp>
        <p:nvSpPr>
          <p:cNvPr id="89" name="Google Shape;89;p4"/>
          <p:cNvSpPr txBox="1"/>
          <p:nvPr/>
        </p:nvSpPr>
        <p:spPr>
          <a:xfrm>
            <a:off x="246773" y="334100"/>
            <a:ext cx="4325227"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What about recycling?</a:t>
            </a:r>
            <a:endParaRPr b="1" i="0" sz="2800" u="none" cap="none" strike="noStrike">
              <a:solidFill>
                <a:srgbClr val="000000"/>
              </a:solidFill>
              <a:latin typeface="Calibri"/>
              <a:ea typeface="Calibri"/>
              <a:cs typeface="Calibri"/>
              <a:sym typeface="Calibri"/>
            </a:endParaRPr>
          </a:p>
        </p:txBody>
      </p:sp>
      <p:pic>
        <p:nvPicPr>
          <p:cNvPr descr="A close up of a logo&#10;&#10;Description automatically generated" id="90" name="Google Shape;90;p4"/>
          <p:cNvPicPr preferRelativeResize="0"/>
          <p:nvPr/>
        </p:nvPicPr>
        <p:blipFill rotWithShape="1">
          <a:blip r:embed="rId7">
            <a:alphaModFix/>
          </a:blip>
          <a:srcRect b="0" l="0" r="0" t="0"/>
          <a:stretch/>
        </p:blipFill>
        <p:spPr>
          <a:xfrm>
            <a:off x="3065173" y="1387174"/>
            <a:ext cx="2349500" cy="1168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pic>
        <p:nvPicPr>
          <p:cNvPr id="95" name="Google Shape;95;p5"/>
          <p:cNvPicPr preferRelativeResize="0"/>
          <p:nvPr/>
        </p:nvPicPr>
        <p:blipFill rotWithShape="1">
          <a:blip r:embed="rId3">
            <a:alphaModFix/>
          </a:blip>
          <a:srcRect b="0" l="0" r="0" t="0"/>
          <a:stretch/>
        </p:blipFill>
        <p:spPr>
          <a:xfrm>
            <a:off x="0" y="1446586"/>
            <a:ext cx="9144003" cy="3311540"/>
          </a:xfrm>
          <a:prstGeom prst="rect">
            <a:avLst/>
          </a:prstGeom>
          <a:noFill/>
          <a:ln>
            <a:noFill/>
          </a:ln>
        </p:spPr>
      </p:pic>
      <p:pic>
        <p:nvPicPr>
          <p:cNvPr descr="A close up of a logo&#10;&#10;Description automatically generated" id="96" name="Google Shape;96;p5"/>
          <p:cNvPicPr preferRelativeResize="0"/>
          <p:nvPr/>
        </p:nvPicPr>
        <p:blipFill rotWithShape="1">
          <a:blip r:embed="rId4">
            <a:alphaModFix/>
          </a:blip>
          <a:srcRect b="0" l="0" r="0" t="0"/>
          <a:stretch/>
        </p:blipFill>
        <p:spPr>
          <a:xfrm>
            <a:off x="6227940" y="3653935"/>
            <a:ext cx="1866900" cy="774700"/>
          </a:xfrm>
          <a:prstGeom prst="rect">
            <a:avLst/>
          </a:prstGeom>
          <a:noFill/>
          <a:ln>
            <a:noFill/>
          </a:ln>
        </p:spPr>
      </p:pic>
      <p:pic>
        <p:nvPicPr>
          <p:cNvPr id="97" name="Google Shape;97;p5"/>
          <p:cNvPicPr preferRelativeResize="0"/>
          <p:nvPr/>
        </p:nvPicPr>
        <p:blipFill rotWithShape="1">
          <a:blip r:embed="rId5">
            <a:alphaModFix/>
          </a:blip>
          <a:srcRect b="0" l="0" r="0" t="0"/>
          <a:stretch/>
        </p:blipFill>
        <p:spPr>
          <a:xfrm>
            <a:off x="-535573" y="234724"/>
            <a:ext cx="6114251" cy="779401"/>
          </a:xfrm>
          <a:prstGeom prst="rect">
            <a:avLst/>
          </a:prstGeom>
          <a:noFill/>
          <a:ln>
            <a:noFill/>
          </a:ln>
        </p:spPr>
      </p:pic>
      <p:sp>
        <p:nvSpPr>
          <p:cNvPr id="98" name="Google Shape;98;p5"/>
          <p:cNvSpPr txBox="1"/>
          <p:nvPr/>
        </p:nvSpPr>
        <p:spPr>
          <a:xfrm>
            <a:off x="246773" y="334100"/>
            <a:ext cx="5331906"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Why plastic ends up in the ocean</a:t>
            </a:r>
            <a:endParaRPr b="1" i="0" sz="2800" u="none" cap="none" strike="noStrike">
              <a:solidFill>
                <a:srgbClr val="000000"/>
              </a:solidFill>
              <a:latin typeface="Calibri"/>
              <a:ea typeface="Calibri"/>
              <a:cs typeface="Calibri"/>
              <a:sym typeface="Calibri"/>
            </a:endParaRPr>
          </a:p>
        </p:txBody>
      </p:sp>
      <p:pic>
        <p:nvPicPr>
          <p:cNvPr descr="A close up of a logo&#10;&#10;Description automatically generated" id="99" name="Google Shape;99;p5"/>
          <p:cNvPicPr preferRelativeResize="0"/>
          <p:nvPr/>
        </p:nvPicPr>
        <p:blipFill rotWithShape="1">
          <a:blip r:embed="rId6">
            <a:alphaModFix/>
          </a:blip>
          <a:srcRect b="0" l="0" r="0" t="0"/>
          <a:stretch/>
        </p:blipFill>
        <p:spPr>
          <a:xfrm>
            <a:off x="634650" y="1346861"/>
            <a:ext cx="2603500" cy="1041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6"/>
          <p:cNvPicPr preferRelativeResize="0"/>
          <p:nvPr/>
        </p:nvPicPr>
        <p:blipFill rotWithShape="1">
          <a:blip r:embed="rId3">
            <a:alphaModFix/>
          </a:blip>
          <a:srcRect b="0" l="0" r="0" t="0"/>
          <a:stretch/>
        </p:blipFill>
        <p:spPr>
          <a:xfrm>
            <a:off x="-535573" y="234724"/>
            <a:ext cx="4310619" cy="779401"/>
          </a:xfrm>
          <a:prstGeom prst="rect">
            <a:avLst/>
          </a:prstGeom>
          <a:noFill/>
          <a:ln>
            <a:noFill/>
          </a:ln>
        </p:spPr>
      </p:pic>
      <p:sp>
        <p:nvSpPr>
          <p:cNvPr id="105" name="Google Shape;105;p6"/>
          <p:cNvSpPr txBox="1"/>
          <p:nvPr/>
        </p:nvSpPr>
        <p:spPr>
          <a:xfrm>
            <a:off x="246773" y="334100"/>
            <a:ext cx="5331906"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Plastic’s not my bag</a:t>
            </a:r>
            <a:endParaRPr b="1" i="0" sz="2800" u="none" cap="none" strike="noStrike">
              <a:solidFill>
                <a:srgbClr val="000000"/>
              </a:solidFill>
              <a:latin typeface="Calibri"/>
              <a:ea typeface="Calibri"/>
              <a:cs typeface="Calibri"/>
              <a:sym typeface="Calibri"/>
            </a:endParaRPr>
          </a:p>
        </p:txBody>
      </p:sp>
      <p:pic>
        <p:nvPicPr>
          <p:cNvPr id="106" name="Google Shape;106;p6"/>
          <p:cNvPicPr preferRelativeResize="0"/>
          <p:nvPr/>
        </p:nvPicPr>
        <p:blipFill rotWithShape="1">
          <a:blip r:embed="rId4">
            <a:alphaModFix/>
          </a:blip>
          <a:srcRect b="0" l="0" r="0" t="0"/>
          <a:stretch/>
        </p:blipFill>
        <p:spPr>
          <a:xfrm>
            <a:off x="-69300" y="1070900"/>
            <a:ext cx="3197102" cy="3389624"/>
          </a:xfrm>
          <a:prstGeom prst="rect">
            <a:avLst/>
          </a:prstGeom>
          <a:noFill/>
          <a:ln>
            <a:noFill/>
          </a:ln>
        </p:spPr>
      </p:pic>
      <p:pic>
        <p:nvPicPr>
          <p:cNvPr id="107" name="Google Shape;107;p6"/>
          <p:cNvPicPr preferRelativeResize="0"/>
          <p:nvPr/>
        </p:nvPicPr>
        <p:blipFill rotWithShape="1">
          <a:blip r:embed="rId5">
            <a:alphaModFix/>
          </a:blip>
          <a:srcRect b="0" l="0" r="0" t="0"/>
          <a:stretch/>
        </p:blipFill>
        <p:spPr>
          <a:xfrm>
            <a:off x="4359275" y="368470"/>
            <a:ext cx="3197102" cy="1283574"/>
          </a:xfrm>
          <a:prstGeom prst="rect">
            <a:avLst/>
          </a:prstGeom>
          <a:noFill/>
          <a:ln>
            <a:noFill/>
          </a:ln>
        </p:spPr>
      </p:pic>
      <p:pic>
        <p:nvPicPr>
          <p:cNvPr id="108" name="Google Shape;108;p6"/>
          <p:cNvPicPr preferRelativeResize="0"/>
          <p:nvPr/>
        </p:nvPicPr>
        <p:blipFill rotWithShape="1">
          <a:blip r:embed="rId6">
            <a:alphaModFix/>
          </a:blip>
          <a:srcRect b="0" l="0" r="0" t="0"/>
          <a:stretch/>
        </p:blipFill>
        <p:spPr>
          <a:xfrm>
            <a:off x="3467727" y="3162407"/>
            <a:ext cx="2399775" cy="1679749"/>
          </a:xfrm>
          <a:prstGeom prst="rect">
            <a:avLst/>
          </a:prstGeom>
          <a:noFill/>
          <a:ln>
            <a:noFill/>
          </a:ln>
        </p:spPr>
      </p:pic>
      <p:pic>
        <p:nvPicPr>
          <p:cNvPr id="109" name="Google Shape;109;p6"/>
          <p:cNvPicPr preferRelativeResize="0"/>
          <p:nvPr/>
        </p:nvPicPr>
        <p:blipFill rotWithShape="1">
          <a:blip r:embed="rId7">
            <a:alphaModFix/>
          </a:blip>
          <a:srcRect b="0" l="0" r="0" t="0"/>
          <a:stretch/>
        </p:blipFill>
        <p:spPr>
          <a:xfrm>
            <a:off x="6508088" y="2849180"/>
            <a:ext cx="2174899" cy="2306202"/>
          </a:xfrm>
          <a:prstGeom prst="rect">
            <a:avLst/>
          </a:prstGeom>
          <a:noFill/>
          <a:ln>
            <a:noFill/>
          </a:ln>
        </p:spPr>
      </p:pic>
      <p:pic>
        <p:nvPicPr>
          <p:cNvPr descr="A close up of a logo&#10;&#10;Description automatically generated" id="110" name="Google Shape;110;p6"/>
          <p:cNvPicPr preferRelativeResize="0"/>
          <p:nvPr/>
        </p:nvPicPr>
        <p:blipFill rotWithShape="1">
          <a:blip r:embed="rId8">
            <a:alphaModFix/>
          </a:blip>
          <a:srcRect b="0" l="0" r="0" t="0"/>
          <a:stretch/>
        </p:blipFill>
        <p:spPr>
          <a:xfrm>
            <a:off x="6698700" y="2513452"/>
            <a:ext cx="2133600" cy="1041400"/>
          </a:xfrm>
          <a:prstGeom prst="rect">
            <a:avLst/>
          </a:prstGeom>
          <a:noFill/>
          <a:ln>
            <a:noFill/>
          </a:ln>
        </p:spPr>
      </p:pic>
      <p:pic>
        <p:nvPicPr>
          <p:cNvPr descr="A close up of a logo&#10;&#10;Description automatically generated" id="111" name="Google Shape;111;p6"/>
          <p:cNvPicPr preferRelativeResize="0"/>
          <p:nvPr/>
        </p:nvPicPr>
        <p:blipFill rotWithShape="1">
          <a:blip r:embed="rId9">
            <a:alphaModFix/>
          </a:blip>
          <a:srcRect b="0" l="0" r="0" t="0"/>
          <a:stretch/>
        </p:blipFill>
        <p:spPr>
          <a:xfrm>
            <a:off x="5065880" y="1459509"/>
            <a:ext cx="2133600" cy="1066800"/>
          </a:xfrm>
          <a:prstGeom prst="rect">
            <a:avLst/>
          </a:prstGeom>
          <a:noFill/>
          <a:ln>
            <a:noFill/>
          </a:ln>
        </p:spPr>
      </p:pic>
      <p:pic>
        <p:nvPicPr>
          <p:cNvPr descr="A close up of a logo&#10;&#10;Description automatically generated" id="112" name="Google Shape;112;p6"/>
          <p:cNvPicPr preferRelativeResize="0"/>
          <p:nvPr/>
        </p:nvPicPr>
        <p:blipFill rotWithShape="1">
          <a:blip r:embed="rId10">
            <a:alphaModFix/>
          </a:blip>
          <a:srcRect b="0" l="0" r="0" t="0"/>
          <a:stretch/>
        </p:blipFill>
        <p:spPr>
          <a:xfrm>
            <a:off x="3324111" y="2612850"/>
            <a:ext cx="1879600" cy="1041400"/>
          </a:xfrm>
          <a:prstGeom prst="rect">
            <a:avLst/>
          </a:prstGeom>
          <a:noFill/>
          <a:ln>
            <a:noFill/>
          </a:ln>
        </p:spPr>
      </p:pic>
      <p:pic>
        <p:nvPicPr>
          <p:cNvPr descr="A close up of a logo&#10;&#10;Description automatically generated" id="113" name="Google Shape;113;p6"/>
          <p:cNvPicPr preferRelativeResize="0"/>
          <p:nvPr/>
        </p:nvPicPr>
        <p:blipFill rotWithShape="1">
          <a:blip r:embed="rId11">
            <a:alphaModFix/>
          </a:blip>
          <a:srcRect b="0" l="0" r="0" t="0"/>
          <a:stretch/>
        </p:blipFill>
        <p:spPr>
          <a:xfrm>
            <a:off x="1748920" y="3637349"/>
            <a:ext cx="1562100" cy="1320800"/>
          </a:xfrm>
          <a:prstGeom prst="rect">
            <a:avLst/>
          </a:prstGeom>
          <a:noFill/>
          <a:ln>
            <a:noFill/>
          </a:ln>
        </p:spPr>
      </p:pic>
      <p:pic>
        <p:nvPicPr>
          <p:cNvPr descr="A close up of a logo&#10;&#10;Description automatically generated" id="114" name="Google Shape;114;p6"/>
          <p:cNvPicPr preferRelativeResize="0"/>
          <p:nvPr/>
        </p:nvPicPr>
        <p:blipFill rotWithShape="1">
          <a:blip r:embed="rId12">
            <a:alphaModFix/>
          </a:blip>
          <a:srcRect b="0" l="0" r="0" t="0"/>
          <a:stretch/>
        </p:blipFill>
        <p:spPr>
          <a:xfrm>
            <a:off x="2948914" y="1362219"/>
            <a:ext cx="1397000" cy="1041400"/>
          </a:xfrm>
          <a:prstGeom prst="rect">
            <a:avLst/>
          </a:prstGeom>
          <a:noFill/>
          <a:ln>
            <a:noFill/>
          </a:ln>
        </p:spPr>
      </p:pic>
      <p:sp>
        <p:nvSpPr>
          <p:cNvPr id="115" name="Google Shape;115;p6"/>
          <p:cNvSpPr txBox="1"/>
          <p:nvPr/>
        </p:nvSpPr>
        <p:spPr>
          <a:xfrm>
            <a:off x="-65675" y="2097750"/>
            <a:ext cx="2760600" cy="1100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333333"/>
                </a:solidFill>
                <a:highlight>
                  <a:srgbClr val="FFFFFF"/>
                </a:highlight>
                <a:latin typeface="Arial"/>
                <a:ea typeface="Arial"/>
                <a:cs typeface="Arial"/>
                <a:sym typeface="Arial"/>
              </a:rPr>
              <a:t> </a:t>
            </a:r>
            <a:endParaRPr b="0" i="0" sz="1800" u="none" cap="none" strike="noStrike">
              <a:solidFill>
                <a:srgbClr val="000000"/>
              </a:solidFill>
              <a:latin typeface="Arial"/>
              <a:ea typeface="Arial"/>
              <a:cs typeface="Arial"/>
              <a:sym typeface="Arial"/>
            </a:endParaRPr>
          </a:p>
        </p:txBody>
      </p:sp>
      <p:sp>
        <p:nvSpPr>
          <p:cNvPr id="116" name="Google Shape;116;p6"/>
          <p:cNvSpPr txBox="1"/>
          <p:nvPr/>
        </p:nvSpPr>
        <p:spPr>
          <a:xfrm>
            <a:off x="2268900" y="3654250"/>
            <a:ext cx="18255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pic>
        <p:nvPicPr>
          <p:cNvPr id="121" name="Google Shape;121;p7"/>
          <p:cNvPicPr preferRelativeResize="0"/>
          <p:nvPr/>
        </p:nvPicPr>
        <p:blipFill rotWithShape="1">
          <a:blip r:embed="rId3">
            <a:alphaModFix/>
          </a:blip>
          <a:srcRect b="0" l="0" r="0" t="0"/>
          <a:stretch/>
        </p:blipFill>
        <p:spPr>
          <a:xfrm>
            <a:off x="196566" y="450839"/>
            <a:ext cx="5511800" cy="4673600"/>
          </a:xfrm>
          <a:prstGeom prst="rect">
            <a:avLst/>
          </a:prstGeom>
          <a:noFill/>
          <a:ln>
            <a:noFill/>
          </a:ln>
        </p:spPr>
      </p:pic>
      <p:pic>
        <p:nvPicPr>
          <p:cNvPr id="122" name="Google Shape;122;p7"/>
          <p:cNvPicPr preferRelativeResize="0"/>
          <p:nvPr/>
        </p:nvPicPr>
        <p:blipFill rotWithShape="1">
          <a:blip r:embed="rId4">
            <a:alphaModFix/>
          </a:blip>
          <a:srcRect b="0" l="0" r="0" t="0"/>
          <a:stretch/>
        </p:blipFill>
        <p:spPr>
          <a:xfrm>
            <a:off x="5317350" y="1285228"/>
            <a:ext cx="3146175" cy="3004823"/>
          </a:xfrm>
          <a:prstGeom prst="rect">
            <a:avLst/>
          </a:prstGeom>
          <a:noFill/>
          <a:ln>
            <a:noFill/>
          </a:ln>
        </p:spPr>
      </p:pic>
      <p:pic>
        <p:nvPicPr>
          <p:cNvPr id="123" name="Google Shape;123;p7"/>
          <p:cNvPicPr preferRelativeResize="0"/>
          <p:nvPr/>
        </p:nvPicPr>
        <p:blipFill rotWithShape="1">
          <a:blip r:embed="rId5">
            <a:alphaModFix/>
          </a:blip>
          <a:srcRect b="0" l="0" r="0" t="0"/>
          <a:stretch/>
        </p:blipFill>
        <p:spPr>
          <a:xfrm>
            <a:off x="-535573" y="234724"/>
            <a:ext cx="4688123" cy="779401"/>
          </a:xfrm>
          <a:prstGeom prst="rect">
            <a:avLst/>
          </a:prstGeom>
          <a:noFill/>
          <a:ln>
            <a:noFill/>
          </a:ln>
        </p:spPr>
      </p:pic>
      <p:sp>
        <p:nvSpPr>
          <p:cNvPr id="124" name="Google Shape;124;p7"/>
          <p:cNvSpPr txBox="1"/>
          <p:nvPr/>
        </p:nvSpPr>
        <p:spPr>
          <a:xfrm>
            <a:off x="246773" y="334100"/>
            <a:ext cx="5331906"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Inventing to the rescue!</a:t>
            </a:r>
            <a:endParaRPr b="1" i="0" sz="2800" u="none" cap="none" strike="noStrike">
              <a:solidFill>
                <a:srgbClr val="000000"/>
              </a:solidFill>
              <a:latin typeface="Calibri"/>
              <a:ea typeface="Calibri"/>
              <a:cs typeface="Calibri"/>
              <a:sym typeface="Calibri"/>
            </a:endParaRPr>
          </a:p>
        </p:txBody>
      </p:sp>
      <p:pic>
        <p:nvPicPr>
          <p:cNvPr descr="A close up of a logo&#10;&#10;Description automatically generated" id="125" name="Google Shape;125;p7"/>
          <p:cNvPicPr preferRelativeResize="0"/>
          <p:nvPr/>
        </p:nvPicPr>
        <p:blipFill rotWithShape="1">
          <a:blip r:embed="rId6">
            <a:alphaModFix/>
          </a:blip>
          <a:srcRect b="0" l="0" r="0" t="0"/>
          <a:stretch/>
        </p:blipFill>
        <p:spPr>
          <a:xfrm>
            <a:off x="5758573" y="760450"/>
            <a:ext cx="2654300" cy="1016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8"/>
          <p:cNvPicPr preferRelativeResize="0"/>
          <p:nvPr/>
        </p:nvPicPr>
        <p:blipFill rotWithShape="1">
          <a:blip r:embed="rId3">
            <a:alphaModFix/>
          </a:blip>
          <a:srcRect b="0" l="0" r="0" t="0"/>
          <a:stretch/>
        </p:blipFill>
        <p:spPr>
          <a:xfrm>
            <a:off x="2757273" y="293376"/>
            <a:ext cx="5896968" cy="4556748"/>
          </a:xfrm>
          <a:prstGeom prst="rect">
            <a:avLst/>
          </a:prstGeom>
          <a:noFill/>
          <a:ln>
            <a:noFill/>
          </a:ln>
        </p:spPr>
      </p:pic>
      <p:pic>
        <p:nvPicPr>
          <p:cNvPr id="131" name="Google Shape;131;p8"/>
          <p:cNvPicPr preferRelativeResize="0"/>
          <p:nvPr/>
        </p:nvPicPr>
        <p:blipFill rotWithShape="1">
          <a:blip r:embed="rId4">
            <a:alphaModFix/>
          </a:blip>
          <a:srcRect b="0" l="0" r="0" t="0"/>
          <a:stretch/>
        </p:blipFill>
        <p:spPr>
          <a:xfrm>
            <a:off x="-463852" y="252653"/>
            <a:ext cx="3926719" cy="779401"/>
          </a:xfrm>
          <a:prstGeom prst="rect">
            <a:avLst/>
          </a:prstGeom>
          <a:noFill/>
          <a:ln>
            <a:noFill/>
          </a:ln>
        </p:spPr>
      </p:pic>
      <p:sp>
        <p:nvSpPr>
          <p:cNvPr id="132" name="Google Shape;132;p8"/>
          <p:cNvSpPr txBox="1"/>
          <p:nvPr/>
        </p:nvSpPr>
        <p:spPr>
          <a:xfrm>
            <a:off x="246774" y="334100"/>
            <a:ext cx="2919759"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Your day in plastic</a:t>
            </a:r>
            <a:endParaRPr b="1" i="0" sz="2800" u="none" cap="none" strike="noStrike">
              <a:solidFill>
                <a:srgbClr val="000000"/>
              </a:solidFill>
              <a:latin typeface="Calibri"/>
              <a:ea typeface="Calibri"/>
              <a:cs typeface="Calibri"/>
              <a:sym typeface="Calibri"/>
            </a:endParaRPr>
          </a:p>
        </p:txBody>
      </p:sp>
      <p:sp>
        <p:nvSpPr>
          <p:cNvPr id="133" name="Google Shape;133;p8"/>
          <p:cNvSpPr txBox="1"/>
          <p:nvPr/>
        </p:nvSpPr>
        <p:spPr>
          <a:xfrm>
            <a:off x="311701" y="1089428"/>
            <a:ext cx="2177500" cy="1787056"/>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chemeClr val="dk2"/>
              </a:buClr>
              <a:buSzPts val="1800"/>
              <a:buFont typeface="Arial"/>
              <a:buNone/>
            </a:pPr>
            <a:r>
              <a:rPr b="0" i="0" lang="en-GB" sz="1200" u="none" cap="none" strike="noStrike">
                <a:solidFill>
                  <a:schemeClr val="dk1"/>
                </a:solidFill>
                <a:latin typeface="Calibri"/>
                <a:ea typeface="Calibri"/>
                <a:cs typeface="Calibri"/>
                <a:sym typeface="Calibri"/>
              </a:rPr>
              <a:t>Think of a typical day and when you or someone around use plastic things. Write down what plastic is used, then think of what could be used instead.</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pSp>
        <p:nvGrpSpPr>
          <p:cNvPr id="138" name="Google Shape;138;p9"/>
          <p:cNvGrpSpPr/>
          <p:nvPr/>
        </p:nvGrpSpPr>
        <p:grpSpPr>
          <a:xfrm>
            <a:off x="3482701" y="3010323"/>
            <a:ext cx="1776215" cy="520935"/>
            <a:chOff x="4263435" y="2728840"/>
            <a:chExt cx="1776215" cy="520935"/>
          </a:xfrm>
        </p:grpSpPr>
        <p:pic>
          <p:nvPicPr>
            <p:cNvPr descr="A screenshot of a computer  Description automatically generated" id="139" name="Google Shape;139;p9"/>
            <p:cNvPicPr preferRelativeResize="0"/>
            <p:nvPr/>
          </p:nvPicPr>
          <p:blipFill rotWithShape="1">
            <a:blip r:embed="rId3">
              <a:alphaModFix/>
            </a:blip>
            <a:srcRect b="0" l="0" r="0" t="0"/>
            <a:stretch/>
          </p:blipFill>
          <p:spPr>
            <a:xfrm>
              <a:off x="4263435" y="2728840"/>
              <a:ext cx="1592125" cy="489856"/>
            </a:xfrm>
            <a:prstGeom prst="rect">
              <a:avLst/>
            </a:prstGeom>
            <a:noFill/>
            <a:ln>
              <a:noFill/>
            </a:ln>
          </p:spPr>
        </p:pic>
        <p:sp>
          <p:nvSpPr>
            <p:cNvPr id="140" name="Google Shape;140;p9"/>
            <p:cNvSpPr txBox="1"/>
            <p:nvPr/>
          </p:nvSpPr>
          <p:spPr>
            <a:xfrm>
              <a:off x="4403150" y="2769175"/>
              <a:ext cx="16365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Break the rules</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41" name="Google Shape;141;p9"/>
          <p:cNvGrpSpPr/>
          <p:nvPr/>
        </p:nvGrpSpPr>
        <p:grpSpPr>
          <a:xfrm>
            <a:off x="2471959" y="1262629"/>
            <a:ext cx="1297326" cy="717492"/>
            <a:chOff x="2196749" y="1898519"/>
            <a:chExt cx="1297326" cy="717492"/>
          </a:xfrm>
        </p:grpSpPr>
        <p:pic>
          <p:nvPicPr>
            <p:cNvPr descr="A screenshot of a computer  Description automatically generated" id="142" name="Google Shape;142;p9"/>
            <p:cNvPicPr preferRelativeResize="0"/>
            <p:nvPr/>
          </p:nvPicPr>
          <p:blipFill rotWithShape="1">
            <a:blip r:embed="rId4">
              <a:alphaModFix/>
            </a:blip>
            <a:srcRect b="0" l="0" r="0" t="0"/>
            <a:stretch/>
          </p:blipFill>
          <p:spPr>
            <a:xfrm>
              <a:off x="2196749" y="1898519"/>
              <a:ext cx="1243535" cy="717492"/>
            </a:xfrm>
            <a:prstGeom prst="rect">
              <a:avLst/>
            </a:prstGeom>
            <a:noFill/>
            <a:ln>
              <a:noFill/>
            </a:ln>
          </p:spPr>
        </p:pic>
        <p:sp>
          <p:nvSpPr>
            <p:cNvPr id="143" name="Google Shape;143;p9"/>
            <p:cNvSpPr txBox="1"/>
            <p:nvPr/>
          </p:nvSpPr>
          <p:spPr>
            <a:xfrm>
              <a:off x="2285975" y="1957950"/>
              <a:ext cx="120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rgbClr val="000000"/>
                  </a:solidFill>
                  <a:latin typeface="Calibri"/>
                  <a:ea typeface="Calibri"/>
                  <a:cs typeface="Calibri"/>
                  <a:sym typeface="Calibri"/>
                </a:rPr>
                <a:t>Who needs your help?</a:t>
              </a:r>
              <a:endParaRPr b="0" i="0" sz="1400" u="none" cap="none" strike="noStrike">
                <a:solidFill>
                  <a:srgbClr val="000000"/>
                </a:solidFill>
                <a:latin typeface="Calibri"/>
                <a:ea typeface="Calibri"/>
                <a:cs typeface="Calibri"/>
                <a:sym typeface="Calibri"/>
              </a:endParaRPr>
            </a:p>
          </p:txBody>
        </p:sp>
      </p:grpSp>
      <p:pic>
        <p:nvPicPr>
          <p:cNvPr id="144" name="Google Shape;144;p9"/>
          <p:cNvPicPr preferRelativeResize="0"/>
          <p:nvPr/>
        </p:nvPicPr>
        <p:blipFill rotWithShape="1">
          <a:blip r:embed="rId5">
            <a:alphaModFix/>
          </a:blip>
          <a:srcRect b="0" l="0" r="0" t="0"/>
          <a:stretch/>
        </p:blipFill>
        <p:spPr>
          <a:xfrm>
            <a:off x="4652685" y="857847"/>
            <a:ext cx="2352950" cy="1906884"/>
          </a:xfrm>
          <a:prstGeom prst="rect">
            <a:avLst/>
          </a:prstGeom>
          <a:noFill/>
          <a:ln>
            <a:noFill/>
          </a:ln>
        </p:spPr>
      </p:pic>
      <p:pic>
        <p:nvPicPr>
          <p:cNvPr id="145" name="Google Shape;145;p9"/>
          <p:cNvPicPr preferRelativeResize="0"/>
          <p:nvPr/>
        </p:nvPicPr>
        <p:blipFill rotWithShape="1">
          <a:blip r:embed="rId6">
            <a:alphaModFix/>
          </a:blip>
          <a:srcRect b="0" l="0" r="0" t="0"/>
          <a:stretch/>
        </p:blipFill>
        <p:spPr>
          <a:xfrm>
            <a:off x="3093839" y="1242101"/>
            <a:ext cx="1592125" cy="1674950"/>
          </a:xfrm>
          <a:prstGeom prst="rect">
            <a:avLst/>
          </a:prstGeom>
          <a:noFill/>
          <a:ln>
            <a:noFill/>
          </a:ln>
        </p:spPr>
      </p:pic>
      <p:pic>
        <p:nvPicPr>
          <p:cNvPr id="146" name="Google Shape;146;p9"/>
          <p:cNvPicPr preferRelativeResize="0"/>
          <p:nvPr/>
        </p:nvPicPr>
        <p:blipFill rotWithShape="1">
          <a:blip r:embed="rId7">
            <a:alphaModFix/>
          </a:blip>
          <a:srcRect b="0" l="0" r="0" t="0"/>
          <a:stretch/>
        </p:blipFill>
        <p:spPr>
          <a:xfrm>
            <a:off x="5692850" y="1903175"/>
            <a:ext cx="3217350" cy="2577900"/>
          </a:xfrm>
          <a:prstGeom prst="rect">
            <a:avLst/>
          </a:prstGeom>
          <a:noFill/>
          <a:ln>
            <a:noFill/>
          </a:ln>
        </p:spPr>
      </p:pic>
      <p:grpSp>
        <p:nvGrpSpPr>
          <p:cNvPr id="147" name="Google Shape;147;p9"/>
          <p:cNvGrpSpPr/>
          <p:nvPr/>
        </p:nvGrpSpPr>
        <p:grpSpPr>
          <a:xfrm>
            <a:off x="6926079" y="1137623"/>
            <a:ext cx="1086442" cy="1131867"/>
            <a:chOff x="7458177" y="625219"/>
            <a:chExt cx="1086442" cy="1131867"/>
          </a:xfrm>
        </p:grpSpPr>
        <p:pic>
          <p:nvPicPr>
            <p:cNvPr descr="A screenshot of a computer  Description automatically generated" id="148" name="Google Shape;148;p9"/>
            <p:cNvPicPr preferRelativeResize="0"/>
            <p:nvPr/>
          </p:nvPicPr>
          <p:blipFill rotWithShape="1">
            <a:blip r:embed="rId8">
              <a:alphaModFix/>
            </a:blip>
            <a:srcRect b="0" l="0" r="0" t="0"/>
            <a:stretch/>
          </p:blipFill>
          <p:spPr>
            <a:xfrm rot="5400000">
              <a:off x="7435464" y="647931"/>
              <a:ext cx="1131867" cy="1086442"/>
            </a:xfrm>
            <a:prstGeom prst="rect">
              <a:avLst/>
            </a:prstGeom>
            <a:noFill/>
            <a:ln>
              <a:noFill/>
            </a:ln>
          </p:spPr>
        </p:pic>
        <p:sp>
          <p:nvSpPr>
            <p:cNvPr id="149" name="Google Shape;149;p9"/>
            <p:cNvSpPr txBox="1"/>
            <p:nvPr/>
          </p:nvSpPr>
          <p:spPr>
            <a:xfrm>
              <a:off x="7585375" y="636450"/>
              <a:ext cx="896100" cy="106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problem too small!</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50" name="Google Shape;150;p9"/>
          <p:cNvPicPr preferRelativeResize="0"/>
          <p:nvPr/>
        </p:nvPicPr>
        <p:blipFill rotWithShape="1">
          <a:blip r:embed="rId9">
            <a:alphaModFix/>
          </a:blip>
          <a:srcRect b="0" l="0" r="0" t="0"/>
          <a:stretch/>
        </p:blipFill>
        <p:spPr>
          <a:xfrm>
            <a:off x="-535572" y="234724"/>
            <a:ext cx="5026889" cy="779401"/>
          </a:xfrm>
          <a:prstGeom prst="rect">
            <a:avLst/>
          </a:prstGeom>
          <a:noFill/>
          <a:ln>
            <a:noFill/>
          </a:ln>
        </p:spPr>
      </p:pic>
      <p:sp>
        <p:nvSpPr>
          <p:cNvPr id="151" name="Google Shape;151;p9"/>
          <p:cNvSpPr txBox="1"/>
          <p:nvPr/>
        </p:nvSpPr>
        <p:spPr>
          <a:xfrm>
            <a:off x="246775" y="334100"/>
            <a:ext cx="4029390" cy="58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Coming up with ideas</a:t>
            </a:r>
            <a:endParaRPr b="1" i="0" sz="2800" u="none" cap="none" strike="noStrike">
              <a:solidFill>
                <a:srgbClr val="000000"/>
              </a:solidFill>
              <a:latin typeface="Calibri"/>
              <a:ea typeface="Calibri"/>
              <a:cs typeface="Calibri"/>
              <a:sym typeface="Calibri"/>
            </a:endParaRPr>
          </a:p>
        </p:txBody>
      </p:sp>
      <p:grpSp>
        <p:nvGrpSpPr>
          <p:cNvPr id="152" name="Google Shape;152;p9"/>
          <p:cNvGrpSpPr/>
          <p:nvPr/>
        </p:nvGrpSpPr>
        <p:grpSpPr>
          <a:xfrm>
            <a:off x="469187" y="1835497"/>
            <a:ext cx="1253320" cy="723138"/>
            <a:chOff x="540565" y="1880861"/>
            <a:chExt cx="1253320" cy="723138"/>
          </a:xfrm>
        </p:grpSpPr>
        <p:pic>
          <p:nvPicPr>
            <p:cNvPr descr="A screenshot of a computer  Description automatically generated" id="153" name="Google Shape;153;p9"/>
            <p:cNvPicPr preferRelativeResize="0"/>
            <p:nvPr/>
          </p:nvPicPr>
          <p:blipFill rotWithShape="1">
            <a:blip r:embed="rId10">
              <a:alphaModFix/>
            </a:blip>
            <a:srcRect b="0" l="0" r="0" t="0"/>
            <a:stretch/>
          </p:blipFill>
          <p:spPr>
            <a:xfrm>
              <a:off x="540565" y="1880861"/>
              <a:ext cx="1253320" cy="723138"/>
            </a:xfrm>
            <a:prstGeom prst="rect">
              <a:avLst/>
            </a:prstGeom>
            <a:noFill/>
            <a:ln>
              <a:noFill/>
            </a:ln>
          </p:spPr>
        </p:pic>
        <p:sp>
          <p:nvSpPr>
            <p:cNvPr id="154" name="Google Shape;154;p9"/>
            <p:cNvSpPr txBox="1"/>
            <p:nvPr/>
          </p:nvSpPr>
          <p:spPr>
            <a:xfrm>
              <a:off x="685476" y="1957950"/>
              <a:ext cx="1049517" cy="56886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Follow that thought!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55" name="Google Shape;155;p9"/>
          <p:cNvPicPr preferRelativeResize="0"/>
          <p:nvPr/>
        </p:nvPicPr>
        <p:blipFill rotWithShape="1">
          <a:blip r:embed="rId11">
            <a:alphaModFix/>
          </a:blip>
          <a:srcRect b="0" l="0" r="0" t="0"/>
          <a:stretch/>
        </p:blipFill>
        <p:spPr>
          <a:xfrm>
            <a:off x="469187" y="2179301"/>
            <a:ext cx="2519331" cy="2370850"/>
          </a:xfrm>
          <a:prstGeom prst="rect">
            <a:avLst/>
          </a:prstGeom>
          <a:noFill/>
          <a:ln>
            <a:noFill/>
          </a:ln>
        </p:spPr>
      </p:pic>
      <p:pic>
        <p:nvPicPr>
          <p:cNvPr id="156" name="Google Shape;156;p9"/>
          <p:cNvPicPr preferRelativeResize="0"/>
          <p:nvPr/>
        </p:nvPicPr>
        <p:blipFill rotWithShape="1">
          <a:blip r:embed="rId12">
            <a:alphaModFix/>
          </a:blip>
          <a:srcRect b="0" l="0" r="0" t="0"/>
          <a:stretch/>
        </p:blipFill>
        <p:spPr>
          <a:xfrm>
            <a:off x="2906794" y="2847925"/>
            <a:ext cx="3473844" cy="1906878"/>
          </a:xfrm>
          <a:prstGeom prst="rect">
            <a:avLst/>
          </a:prstGeom>
          <a:noFill/>
          <a:ln>
            <a:noFill/>
          </a:ln>
        </p:spPr>
      </p:pic>
      <p:grpSp>
        <p:nvGrpSpPr>
          <p:cNvPr id="157" name="Google Shape;157;p9"/>
          <p:cNvGrpSpPr/>
          <p:nvPr/>
        </p:nvGrpSpPr>
        <p:grpSpPr>
          <a:xfrm>
            <a:off x="6998662" y="3928424"/>
            <a:ext cx="1017900" cy="452315"/>
            <a:chOff x="7031592" y="3856705"/>
            <a:chExt cx="1017900" cy="452314"/>
          </a:xfrm>
        </p:grpSpPr>
        <p:pic>
          <p:nvPicPr>
            <p:cNvPr descr="A screenshot of a computer  Description automatically generated" id="158" name="Google Shape;158;p9"/>
            <p:cNvPicPr preferRelativeResize="0"/>
            <p:nvPr/>
          </p:nvPicPr>
          <p:blipFill rotWithShape="1">
            <a:blip r:embed="rId13">
              <a:alphaModFix/>
            </a:blip>
            <a:srcRect b="0" l="0" r="0" t="0"/>
            <a:stretch/>
          </p:blipFill>
          <p:spPr>
            <a:xfrm>
              <a:off x="7031592" y="3856705"/>
              <a:ext cx="1017900" cy="452314"/>
            </a:xfrm>
            <a:prstGeom prst="rect">
              <a:avLst/>
            </a:prstGeom>
            <a:noFill/>
            <a:ln>
              <a:noFill/>
            </a:ln>
          </p:spPr>
        </p:pic>
        <p:sp>
          <p:nvSpPr>
            <p:cNvPr id="159" name="Google Shape;159;p9"/>
            <p:cNvSpPr txBox="1"/>
            <p:nvPr/>
          </p:nvSpPr>
          <p:spPr>
            <a:xfrm>
              <a:off x="7088946" y="3889561"/>
              <a:ext cx="960546" cy="38660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limits!</a:t>
              </a:r>
              <a:endParaRPr b="0" i="0" sz="1400" u="none" cap="none" strike="noStrike">
                <a:solidFill>
                  <a:schemeClr val="dk1"/>
                </a:solidFill>
                <a:latin typeface="Calibri"/>
                <a:ea typeface="Calibri"/>
                <a:cs typeface="Calibri"/>
                <a:sym typeface="Calibri"/>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